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notesMasterIdLst>
    <p:notesMasterId r:id="rId22"/>
  </p:notesMasterIdLst>
  <p:handoutMasterIdLst>
    <p:handoutMasterId r:id="rId23"/>
  </p:handoutMasterIdLst>
  <p:sldIdLst>
    <p:sldId id="256" r:id="rId3"/>
    <p:sldId id="357" r:id="rId4"/>
    <p:sldId id="344" r:id="rId5"/>
    <p:sldId id="343" r:id="rId6"/>
    <p:sldId id="361" r:id="rId7"/>
    <p:sldId id="347" r:id="rId8"/>
    <p:sldId id="351" r:id="rId9"/>
    <p:sldId id="332" r:id="rId10"/>
    <p:sldId id="353" r:id="rId11"/>
    <p:sldId id="352" r:id="rId12"/>
    <p:sldId id="354" r:id="rId13"/>
    <p:sldId id="339" r:id="rId14"/>
    <p:sldId id="336" r:id="rId15"/>
    <p:sldId id="356" r:id="rId16"/>
    <p:sldId id="362" r:id="rId17"/>
    <p:sldId id="363" r:id="rId18"/>
    <p:sldId id="345" r:id="rId19"/>
    <p:sldId id="346" r:id="rId20"/>
    <p:sldId id="34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DEF"/>
    <a:srgbClr val="0000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5" autoAdjust="0"/>
    <p:restoredTop sz="98534" autoAdjust="0"/>
  </p:normalViewPr>
  <p:slideViewPr>
    <p:cSldViewPr>
      <p:cViewPr>
        <p:scale>
          <a:sx n="90" d="100"/>
          <a:sy n="9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Республика Саха (Якутия)  Муниципальное общеобразовательное бюджетное учреждение «Средняя общеобразовательная школа №9 имени М.И.Кершенгольца» г.Якутска, ул. Дзержинского, 17.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92D8-A195-4D08-B733-D7BD669302F1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ABA2F-DFAE-4E3B-B802-0A15DB74C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58168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Республика Саха (Якутия)  Муниципальное общеобразовательное бюджетное учреждение «Средняя общеобразовательная школа №9 имени М.И.Кершенгольца» г.Якутска, ул. Дзержинского, 17.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897C2-C8F7-4C37-AF33-15B2477A6156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C21E-D998-404E-8609-DB5B0209B6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0757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 smtClean="0"/>
              <a:t>Республика Саха (Якутия) Муниципальное общеобразовательное бюджетное учреждение "Средняя общеобразовательная школа №9 им. М.И. Кершенгольца" г. Якутск, ул. Дзержинского, 17.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FEBA5F7F-55C0-4E00-AC70-AE7078781EB9}" type="datetime1">
              <a:rPr lang="ru-RU" smtClean="0"/>
              <a:pPr/>
              <a:t>07.05.2020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32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51DC-B405-4E5E-A4C3-A8F5544ACC23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E64F3-7673-4C58-ADF0-AD62A9EDA58C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7494B-860D-427C-9308-B77EC663E623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2A3C7E5-0D11-4A93-98A1-17A953C05A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85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9276CA-5C90-4BB7-82A9-06258A002E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98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41B9D0E-16E0-478A-AB3C-A7311ED96E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473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324C50A-9563-4B19-AD97-9E3821340E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93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62614C-5FAC-4584-B200-874436AD6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612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4CF95CB-73E4-48DE-8D39-EB1F7B41F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168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F25414B-430A-4F8E-864C-1390F117A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052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535CA3B-658E-47D4-9DFE-7F9A6425D3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70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881BC-52C4-40C0-9ECC-4E8BB6F925F6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8E9E0C4-BF12-4B2C-AB19-FBF7BE09DD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3968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D52A7A7-1BC8-47D2-8496-189B3DE3F7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572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9D037E-2EA6-4A73-AE07-EB20F3065D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61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2FB9B-F40D-4CF9-B78D-B6C07692B33D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6B93-2DA8-4CAC-BBD1-2790C2A14E9D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B1E7-AC2E-4EE1-A254-E0301EC74CA7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03C-1BC1-4FC7-94E5-16C41D49BD75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BF991-C0E2-42DE-822C-66971DA482D8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5AC21-709C-47C0-BB14-AA31EABC4DC5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52E87-1D52-47FE-9618-F1FEE77E6D96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F93E3-98A8-4B1B-A47A-D75A3496E83E}" type="datetime1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DBECD23-8BD5-4C63-87FB-5D42CCBA52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5C2156E-14A1-4BC0-BB0F-5390FA89C2D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49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7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4624"/>
            <a:ext cx="7884368" cy="17281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dirty="0"/>
              <a:t>Муниципальное общеобразовательное бюджетное учреждение</a:t>
            </a:r>
            <a:br>
              <a:rPr lang="ru-RU" sz="2000" dirty="0"/>
            </a:br>
            <a:r>
              <a:rPr lang="ru-RU" sz="2000" dirty="0"/>
              <a:t>«Средняя общеобразовательная школа №9 имени </a:t>
            </a:r>
            <a:r>
              <a:rPr lang="ru-RU" sz="2000" dirty="0" err="1"/>
              <a:t>М.И.Кершенгольца</a:t>
            </a:r>
            <a:r>
              <a:rPr lang="ru-RU" sz="2000" dirty="0"/>
              <a:t>» </a:t>
            </a:r>
            <a:br>
              <a:rPr lang="ru-RU" sz="2000" dirty="0"/>
            </a:br>
            <a:r>
              <a:rPr lang="ru-RU" sz="2000" dirty="0"/>
              <a:t>г. </a:t>
            </a:r>
            <a:r>
              <a:rPr lang="ru-RU" sz="2000" dirty="0" smtClean="0"/>
              <a:t>Якутска, </a:t>
            </a:r>
            <a:r>
              <a:rPr lang="ru-RU" sz="2000" dirty="0"/>
              <a:t>Республики Саха (Якутия)</a:t>
            </a:r>
            <a:br>
              <a:rPr lang="ru-RU" sz="2000" dirty="0"/>
            </a:br>
            <a:endParaRPr lang="ru-RU" sz="2000" b="1" i="1" dirty="0">
              <a:solidFill>
                <a:srgbClr val="232DE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601416"/>
            <a:ext cx="7848872" cy="25476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000" b="1" u="sng" dirty="0" smtClean="0">
                <a:solidFill>
                  <a:schemeClr val="tx1"/>
                </a:solidFill>
              </a:rPr>
              <a:t>КОМАНДА ПРОЕКТА «</a:t>
            </a:r>
            <a:r>
              <a:rPr lang="en-US" sz="2000" b="1" u="sng" dirty="0" smtClean="0">
                <a:solidFill>
                  <a:srgbClr val="FFFF00"/>
                </a:solidFill>
              </a:rPr>
              <a:t>School9Yakutsk-</a:t>
            </a:r>
            <a:r>
              <a:rPr lang="ru-RU" sz="2000" b="1" u="sng" dirty="0" smtClean="0">
                <a:solidFill>
                  <a:srgbClr val="FFFF00"/>
                </a:solidFill>
              </a:rPr>
              <a:t>здоровое образование</a:t>
            </a:r>
            <a:r>
              <a:rPr lang="ru-RU" sz="2000" b="1" u="sng" dirty="0" smtClean="0">
                <a:solidFill>
                  <a:schemeClr val="tx1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endParaRPr lang="ru-RU" sz="2000" b="1" u="sng" dirty="0" smtClean="0">
              <a:solidFill>
                <a:schemeClr val="tx1"/>
              </a:solidFill>
            </a:endParaRPr>
          </a:p>
          <a:p>
            <a:pPr lvl="0"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Директор Черных Нина Петровна</a:t>
            </a:r>
          </a:p>
          <a:p>
            <a:pPr lvl="0"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Monotype Corsiva" pitchFamily="66" charset="0"/>
              </a:rPr>
              <a:t>Заместитель директора по УВР Заздравных Диана </a:t>
            </a: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Николаевна</a:t>
            </a:r>
          </a:p>
          <a:p>
            <a:pPr lvl="0" algn="l"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Учитель математики Курчатова Людмила Владиславовна 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img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3" y="13752"/>
            <a:ext cx="1431280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ds19katusha.edu-penza.ru/upload/images/index-img(48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4006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0780"/>
            <a:ext cx="8229600" cy="100392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232DEF"/>
                </a:solidFill>
              </a:rPr>
              <a:t>Физическая активность.</a:t>
            </a:r>
            <a:br>
              <a:rPr lang="ru-RU" sz="4000" b="1" dirty="0">
                <a:solidFill>
                  <a:srgbClr val="232DEF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34618"/>
            <a:ext cx="4038600" cy="4991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232DEF"/>
                </a:solidFill>
              </a:rPr>
              <a:t>Адаптивная физическая </a:t>
            </a:r>
            <a:r>
              <a:rPr lang="ru-RU" sz="1600" b="1" dirty="0" smtClean="0">
                <a:solidFill>
                  <a:srgbClr val="232DEF"/>
                </a:solidFill>
              </a:rPr>
              <a:t>культура.</a:t>
            </a: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34618"/>
            <a:ext cx="4038600" cy="4991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232DEF"/>
                </a:solidFill>
              </a:rPr>
              <a:t>Лыжная </a:t>
            </a:r>
            <a:r>
              <a:rPr lang="ru-RU" sz="1600" b="1" dirty="0" smtClean="0">
                <a:solidFill>
                  <a:srgbClr val="232DEF"/>
                </a:solidFill>
              </a:rPr>
              <a:t>подготовка.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30" y="2271281"/>
            <a:ext cx="1810928" cy="786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0199" y="1954453"/>
            <a:ext cx="1514534" cy="1565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742" y="3763373"/>
            <a:ext cx="1736096" cy="8897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00199" y="3542865"/>
            <a:ext cx="1514534" cy="1533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717" y="5347532"/>
            <a:ext cx="1758121" cy="833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01947" y="5098928"/>
            <a:ext cx="1514534" cy="16528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48" y="-35307"/>
            <a:ext cx="8949704" cy="475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3968" y="1921754"/>
            <a:ext cx="1671202" cy="16211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87453" y="1902077"/>
            <a:ext cx="2508649" cy="1944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32240" y="4824449"/>
            <a:ext cx="2288199" cy="17427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378074" y="3072335"/>
            <a:ext cx="2250810" cy="13820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56522" y="4555823"/>
            <a:ext cx="2244296" cy="16810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749961" y="3336305"/>
            <a:ext cx="1873048" cy="13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50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037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232DEF"/>
                </a:solidFill>
              </a:rPr>
              <a:t>Выпускники </a:t>
            </a:r>
            <a:r>
              <a:rPr lang="ru-RU" sz="2000" b="1" dirty="0">
                <a:solidFill>
                  <a:srgbClr val="232DEF"/>
                </a:solidFill>
              </a:rPr>
              <a:t>МОБУ СОШ № 9 им. М. И. </a:t>
            </a:r>
            <a:r>
              <a:rPr lang="ru-RU" sz="2000" b="1" dirty="0" err="1">
                <a:solidFill>
                  <a:srgbClr val="232DEF"/>
                </a:solidFill>
              </a:rPr>
              <a:t>Кершенгольца</a:t>
            </a:r>
            <a:r>
              <a:rPr lang="ru-RU" sz="2000" b="1" dirty="0">
                <a:solidFill>
                  <a:srgbClr val="232DEF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1256" y="1268760"/>
            <a:ext cx="2199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Антон Карелин – </a:t>
            </a:r>
            <a:r>
              <a:rPr lang="ru-RU" sz="1600" dirty="0" smtClean="0"/>
              <a:t>Мастер спорта, легкоатлет</a:t>
            </a:r>
            <a:r>
              <a:rPr lang="ru-RU" sz="1600" dirty="0"/>
              <a:t>, обладатель серебряной медали в Играх «Дети Саха - Азия» в 2000 году.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87" y="2996952"/>
            <a:ext cx="1974214" cy="1315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332" y="4512432"/>
            <a:ext cx="1968708" cy="15237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9712" y="1196752"/>
            <a:ext cx="30121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56032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1600" dirty="0" smtClean="0"/>
              <a:t>	Айаал </a:t>
            </a:r>
            <a:r>
              <a:rPr lang="ru-RU" sz="1600" dirty="0"/>
              <a:t>Лазарев - Мастер спорта международного класса, чемпион Азии в супертяжелой весовой категории, многократный победитель международных турниров, обладатель олимпийской путевки в Рио-де-Жанейро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4869160"/>
            <a:ext cx="1822411" cy="3024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02293" y="3505076"/>
            <a:ext cx="2736304" cy="15003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32040" y="1160715"/>
            <a:ext cx="1980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Диана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Адасько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– Мастер спорта, легкоатлетка, Финалистка первенства мира — 2018 в Тампере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59780" y="2996952"/>
            <a:ext cx="1862877" cy="1219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7342" y="4291394"/>
            <a:ext cx="1945563" cy="24787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032905" y="1144142"/>
            <a:ext cx="19798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Михаил Никитин 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мастер спорта России по плаванию, в «Резерве России».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71402" y="2882231"/>
            <a:ext cx="1773629" cy="31539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63986" y="4869160"/>
            <a:ext cx="1804166" cy="12961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159" y="-7651"/>
            <a:ext cx="8949704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9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ru-RU" sz="825" dirty="0">
                <a:latin typeface="Times New Roman" pitchFamily="18" charset="0"/>
                <a:cs typeface="Times New Roman" pitchFamily="18" charset="0"/>
              </a:rPr>
              <a:t>Республика Саха (Якутия)  Муниципальное общеобразовательное бюджетное учреждение «Средняя общеобразовательная школа №9 имени </a:t>
            </a:r>
            <a:r>
              <a:rPr lang="ru-RU" sz="825" dirty="0" err="1">
                <a:latin typeface="Times New Roman" pitchFamily="18" charset="0"/>
                <a:cs typeface="Times New Roman" pitchFamily="18" charset="0"/>
              </a:rPr>
              <a:t>М.И.Кершенгольца</a:t>
            </a:r>
            <a:r>
              <a:rPr lang="ru-RU" sz="825" dirty="0">
                <a:latin typeface="Times New Roman" pitchFamily="18" charset="0"/>
                <a:cs typeface="Times New Roman" pitchFamily="18" charset="0"/>
              </a:rPr>
              <a:t>» г.Якутска, ул. Дзержинского, 17.</a:t>
            </a:r>
            <a:r>
              <a:rPr lang="ru-RU" sz="1800" dirty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1800" dirty="0">
                <a:solidFill>
                  <a:srgbClr val="232DEF"/>
                </a:solidFill>
                <a:latin typeface="Monotype Corsiva" pitchFamily="66" charset="0"/>
              </a:rPr>
            </a:br>
            <a:endParaRPr lang="ru-RU" sz="825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76672"/>
            <a:ext cx="8456190" cy="1354571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232DEF"/>
                </a:solidFill>
                <a:latin typeface="Times New Roman" pitchFamily="18" charset="0"/>
                <a:cs typeface="Times New Roman" pitchFamily="18" charset="0"/>
              </a:rPr>
              <a:t>В школе используются различные эффективные методы и приёмы, которые служат </a:t>
            </a:r>
            <a:r>
              <a:rPr lang="ru-RU" b="1" dirty="0" err="1" smtClean="0">
                <a:solidFill>
                  <a:srgbClr val="232DEF"/>
                </a:solidFill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b="1" dirty="0" smtClean="0">
                <a:solidFill>
                  <a:srgbClr val="232DEF"/>
                </a:solidFill>
                <a:latin typeface="Times New Roman" pitchFamily="18" charset="0"/>
                <a:cs typeface="Times New Roman" pitchFamily="18" charset="0"/>
              </a:rPr>
              <a:t> учащихся. </a:t>
            </a:r>
            <a:endParaRPr lang="ru-RU" b="1" dirty="0">
              <a:solidFill>
                <a:srgbClr val="232DE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9259"/>
          <a:stretch>
            <a:fillRect/>
          </a:stretch>
        </p:blipFill>
        <p:spPr bwMode="auto">
          <a:xfrm>
            <a:off x="6732240" y="1901463"/>
            <a:ext cx="2295696" cy="157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0" name="Picture 2" descr="C:\Users\user\Desktop\Школа - территория здоровья\IMG-20170328-WA0033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001" y="4463226"/>
            <a:ext cx="2906486" cy="2002291"/>
          </a:xfrm>
          <a:prstGeom prst="rect">
            <a:avLst/>
          </a:prstGeom>
          <a:noFill/>
        </p:spPr>
      </p:pic>
      <p:pic>
        <p:nvPicPr>
          <p:cNvPr id="2051" name="Picture 3" descr="C:\Users\user\Desktop\Школа - территория здоровья\IMG-20170328-WA0047-1024x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6422" y="4463226"/>
            <a:ext cx="2899714" cy="2002291"/>
          </a:xfrm>
          <a:prstGeom prst="rect">
            <a:avLst/>
          </a:prstGeom>
          <a:noFill/>
        </p:spPr>
      </p:pic>
      <p:pic>
        <p:nvPicPr>
          <p:cNvPr id="2052" name="Picture 4" descr="C:\Users\user\Desktop\Школа - территория здоровья\IMG-20170424-WA0036-1024x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830" y="4463226"/>
            <a:ext cx="2625576" cy="2002291"/>
          </a:xfrm>
          <a:prstGeom prst="rect">
            <a:avLst/>
          </a:prstGeom>
          <a:noFill/>
        </p:spPr>
      </p:pic>
      <p:pic>
        <p:nvPicPr>
          <p:cNvPr id="2053" name="Picture 5" descr="C:\Users\user\Desktop\Школа - территория здоровья\IMG-20160404-WA0015-577x1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901463"/>
            <a:ext cx="1541436" cy="2057401"/>
          </a:xfrm>
          <a:prstGeom prst="rect">
            <a:avLst/>
          </a:prstGeom>
          <a:noFill/>
        </p:spPr>
      </p:pic>
      <p:pic>
        <p:nvPicPr>
          <p:cNvPr id="2054" name="Picture 6" descr="C:\Users\user\Desktop\Школа - территория здоровья\Копия-IMG-20160601-WA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901463"/>
            <a:ext cx="2799329" cy="2057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3" y="6429530"/>
            <a:ext cx="1924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232DE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Библиотерапия</a:t>
            </a:r>
            <a:endParaRPr lang="ru-RU" b="1" dirty="0">
              <a:solidFill>
                <a:srgbClr val="232DE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6422" y="6465517"/>
            <a:ext cx="304373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059305" algn="l"/>
              </a:tabLst>
            </a:pPr>
            <a:r>
              <a:rPr lang="ru-RU" b="1" dirty="0" err="1">
                <a:solidFill>
                  <a:srgbClr val="232DE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Кинезиологический</a:t>
            </a:r>
            <a:r>
              <a:rPr lang="ru-RU" b="1" dirty="0">
                <a:solidFill>
                  <a:srgbClr val="232DE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</a:t>
            </a:r>
            <a:endParaRPr lang="ru-RU" b="1" dirty="0">
              <a:solidFill>
                <a:srgbClr val="232DE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6398752"/>
            <a:ext cx="180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32DEF"/>
                </a:solidFill>
              </a:rPr>
              <a:t>Арт-терапия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5810" y="3679961"/>
            <a:ext cx="3164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	</a:t>
            </a:r>
            <a:r>
              <a:rPr lang="ru-RU" b="1" dirty="0" err="1">
                <a:solidFill>
                  <a:srgbClr val="232DEF"/>
                </a:solidFill>
              </a:rPr>
              <a:t>Гарденотерапия</a:t>
            </a:r>
            <a:endParaRPr lang="ru-RU" b="1" dirty="0">
              <a:solidFill>
                <a:srgbClr val="232DE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7058" y="1901464"/>
            <a:ext cx="1563069" cy="2057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50816" y="3943388"/>
            <a:ext cx="155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232DEF"/>
                </a:solidFill>
              </a:rPr>
              <a:t>Игротерапия</a:t>
            </a:r>
            <a:endParaRPr lang="ru-RU" b="1" dirty="0">
              <a:solidFill>
                <a:srgbClr val="232D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2F4DC-4AAB-486E-BF0D-5221FCD29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479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Здоровое питание</a:t>
            </a:r>
            <a:r>
              <a:rPr lang="ru-RU" dirty="0" smtClean="0"/>
              <a:t>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6217649"/>
              </p:ext>
            </p:extLst>
          </p:nvPr>
        </p:nvGraphicFramePr>
        <p:xfrm>
          <a:off x="251520" y="678769"/>
          <a:ext cx="8712969" cy="6125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xmlns="" val="147836148"/>
                    </a:ext>
                  </a:extLst>
                </a:gridCol>
                <a:gridCol w="3288366">
                  <a:extLst>
                    <a:ext uri="{9D8B030D-6E8A-4147-A177-3AD203B41FA5}">
                      <a16:colId xmlns:a16="http://schemas.microsoft.com/office/drawing/2014/main" xmlns="" val="1079286317"/>
                    </a:ext>
                  </a:extLst>
                </a:gridCol>
                <a:gridCol w="2904323">
                  <a:extLst>
                    <a:ext uri="{9D8B030D-6E8A-4147-A177-3AD203B41FA5}">
                      <a16:colId xmlns:a16="http://schemas.microsoft.com/office/drawing/2014/main" xmlns="" val="900901887"/>
                    </a:ext>
                  </a:extLst>
                </a:gridCol>
              </a:tblGrid>
              <a:tr h="511803">
                <a:tc>
                  <a:txBody>
                    <a:bodyPr/>
                    <a:lstStyle/>
                    <a:p>
                      <a:r>
                        <a:rPr lang="ru-RU" sz="1400" dirty="0"/>
                        <a:t>Основные </a:t>
                      </a:r>
                      <a:r>
                        <a:rPr lang="ru-RU" sz="1400" dirty="0" smtClean="0"/>
                        <a:t>вызовы</a:t>
                      </a:r>
                      <a:r>
                        <a:rPr lang="en-US" sz="1400" dirty="0" smtClean="0"/>
                        <a:t> (</a:t>
                      </a:r>
                      <a:r>
                        <a:rPr lang="ru-RU" sz="1400" dirty="0" smtClean="0"/>
                        <a:t>проблемы)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Предпринятые действия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Результаты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7729166"/>
                  </a:ext>
                </a:extLst>
              </a:tr>
              <a:tr h="93328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1)</a:t>
                      </a:r>
                      <a:r>
                        <a:rPr lang="ru-RU" sz="1400" dirty="0" smtClean="0"/>
                        <a:t>Горячее</a:t>
                      </a:r>
                      <a:r>
                        <a:rPr lang="ru-RU" sz="1400" baseline="0" dirty="0" smtClean="0"/>
                        <a:t> питание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Буфет переделали в столовую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школе горячее питание (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для тепловой обработки применяются – варка, запекание,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припускание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пассерование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тушение. </a:t>
                      </a:r>
                      <a:r>
                        <a:rPr lang="ru-RU" sz="1400" dirty="0" smtClean="0"/>
                        <a:t>)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5647755"/>
                  </a:ext>
                </a:extLst>
              </a:tr>
              <a:tr h="114403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2)</a:t>
                      </a:r>
                      <a:r>
                        <a:rPr lang="ru-RU" sz="1400" dirty="0" smtClean="0"/>
                        <a:t>Нехватка витаминов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Витаминизация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столовой подают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овощи (салаты из сырых овощей), фрукты, сухофрукты, компот из замороженных ягод (смородина, брусника)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0684536"/>
                  </a:ext>
                </a:extLst>
              </a:tr>
              <a:tr h="72254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3)</a:t>
                      </a:r>
                      <a:r>
                        <a:rPr lang="ru-RU" sz="1400" dirty="0" smtClean="0"/>
                        <a:t>Нехватка йода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Введение в рацион йодированной соли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При приготовлении блюд используется йодированная соль, хлеб</a:t>
                      </a:r>
                      <a:endParaRPr lang="en-US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0988828"/>
                  </a:ext>
                </a:extLst>
              </a:tr>
              <a:tr h="177625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4)Неправильное питание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Проведение мероприятий,</a:t>
                      </a:r>
                      <a:r>
                        <a:rPr lang="ru-RU" sz="1400" baseline="0" dirty="0" smtClean="0"/>
                        <a:t> направленных на ф</a:t>
                      </a:r>
                      <a:r>
                        <a:rPr lang="ru-RU" sz="1400" dirty="0" smtClean="0"/>
                        <a:t>ормирование у детей, подростков и их родителей  ценностного отношения к основам культуры питания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Улучшение состояния здоровья школьников по показателям заболеваний, зависящим от</a:t>
                      </a:r>
                    </a:p>
                    <a:p>
                      <a:r>
                        <a:rPr lang="ru-RU" sz="1400" dirty="0" smtClean="0"/>
                        <a:t>качества питания. Повышение уровня знаний родителей и обучающихся школы по вопросам здорового питания, здорового образа жизни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1322966"/>
                  </a:ext>
                </a:extLst>
              </a:tr>
              <a:tr h="97467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5)</a:t>
                      </a:r>
                      <a:r>
                        <a:rPr lang="ru-RU" sz="1400" b="1" dirty="0" smtClean="0"/>
                        <a:t> </a:t>
                      </a:r>
                      <a:r>
                        <a:rPr lang="ru-RU" sz="1400" b="0" dirty="0" smtClean="0"/>
                        <a:t>Питьевой режим </a:t>
                      </a:r>
                      <a:r>
                        <a:rPr lang="ru-RU" sz="1400" dirty="0" smtClean="0"/>
                        <a:t>в образовательных учреждениях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школе работает фонтанчик,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 который через фильтр поступает вода. В кабинетах используется в кабинетах используется бутилированная вода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Соблюдение питьевого режима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6754947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97972" y="1"/>
            <a:ext cx="894805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smtClean="0">
                <a:latin typeface="Times New Roman" pitchFamily="18" charset="0"/>
                <a:cs typeface="Times New Roman" pitchFamily="18" charset="0"/>
              </a:rPr>
              <a:t>Республика Саха (Якутия)  Муниципальное общеобразовательное бюджетное учреждение «Средняя общеобразовательная школа №9 имени М.И.Кершенгольца» г.Якутска, ул. Дзержинского, 17.</a:t>
            </a:r>
            <a:r>
              <a:rPr lang="ru-RU" sz="1800" smtClean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1800" smtClean="0">
                <a:solidFill>
                  <a:srgbClr val="232DEF"/>
                </a:solidFill>
                <a:latin typeface="Monotype Corsiva" pitchFamily="66" charset="0"/>
              </a:rPr>
            </a:br>
            <a:endParaRPr lang="ru-RU" sz="825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9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313468"/>
            <a:ext cx="7886700" cy="1249775"/>
          </a:xfrm>
        </p:spPr>
        <p:txBody>
          <a:bodyPr>
            <a:normAutofit/>
          </a:bodyPr>
          <a:lstStyle/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ребенка в инклюзивном образовательном пространстве.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3405" y="1412776"/>
            <a:ext cx="2967244" cy="6552728"/>
          </a:xfrm>
        </p:spPr>
        <p:txBody>
          <a:bodyPr>
            <a:normAutofit fontScale="62500" lnSpcReduction="20000"/>
          </a:bodyPr>
          <a:lstStyle/>
          <a:p>
            <a:pPr indent="337185" algn="ctr">
              <a:lnSpc>
                <a:spcPct val="107000"/>
              </a:lnSpc>
              <a:buNone/>
            </a:pPr>
            <a:r>
              <a:rPr lang="ru-RU" sz="16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 </a:t>
            </a:r>
            <a:r>
              <a:rPr lang="ru-RU" sz="165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«БОС», </a:t>
            </a:r>
            <a:r>
              <a:rPr lang="ru-RU" sz="16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«КОМФОРТ» корректирует психоэмоциональное напряжение у детей и подростков, учит диафрагмальному дыханию.</a:t>
            </a: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 основан на последовательном обучении человека навыкам регуляции своего психофизиологического состояния во всех доступных режимах:</a:t>
            </a: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165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кардио</a:t>
            </a: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(постановка навыка диафрагмального дыхания),</a:t>
            </a: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мышечная активность (формирование навыка мышечной релаксации), </a:t>
            </a:r>
          </a:p>
          <a:p>
            <a:pPr marL="257175" indent="-257175" algn="just">
              <a:lnSpc>
                <a:spcPct val="107000"/>
              </a:lnSpc>
              <a:buFont typeface="+mj-lt"/>
              <a:buAutoNum type="arabicPeriod"/>
            </a:pP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температурное  </a:t>
            </a:r>
            <a:r>
              <a:rPr lang="ru-RU" sz="165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биоуправление</a:t>
            </a: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(повышение периферической температуры).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Диафрагмально-релаксационное дыхание – это дыхание «животом» с вдохом через нос и длинным, медленным выдохом через рот. Брюшной тип дыхания позволяет снизить избыточную нагрузку на сердечно-сосудистую систему. Такое дыхание поддерживает активное состояние дыхательных мышц диафрагмы и брюшной стенки, благоприятно воздействует на работу почек, нормализуется сон, эффективно снимает мышечные спазмы и головные боли.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5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Эффекты: нормализация регуляции нервной системы способствуют восстановлению функциональных ресурсов организма, что сказывается на повышении работоспособности организма, улучшении концентрации внимания. А восстановление баланса нервных процессов обеспечивает повышение точности выполнения работы.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2156E-14A1-4BC0-BB0F-5390FA89C2D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9248" y="1771650"/>
            <a:ext cx="1799661" cy="9836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Психолого-педагогического консилиума</a:t>
            </a:r>
          </a:p>
        </p:txBody>
      </p:sp>
      <p:sp>
        <p:nvSpPr>
          <p:cNvPr id="7" name="Овал 6"/>
          <p:cNvSpPr/>
          <p:nvPr/>
        </p:nvSpPr>
        <p:spPr>
          <a:xfrm>
            <a:off x="102287" y="2952926"/>
            <a:ext cx="2013582" cy="78474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ребенка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504209" y="1760847"/>
            <a:ext cx="2594264" cy="994476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в Центре Психолого-медико-социального Сопровождения Городского Округа Город Якутск </a:t>
            </a:r>
          </a:p>
        </p:txBody>
      </p:sp>
      <p:sp>
        <p:nvSpPr>
          <p:cNvPr id="10" name="Ромб 9"/>
          <p:cNvSpPr/>
          <p:nvPr/>
        </p:nvSpPr>
        <p:spPr>
          <a:xfrm>
            <a:off x="2133325" y="2903165"/>
            <a:ext cx="2245536" cy="10067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Коррекционные занятия со специалистами Школы</a:t>
            </a: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209247" y="4294852"/>
            <a:ext cx="5866924" cy="459184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родителям, учителям. </a:t>
            </a:r>
          </a:p>
        </p:txBody>
      </p:sp>
      <p:sp>
        <p:nvSpPr>
          <p:cNvPr id="9" name="Овал 8"/>
          <p:cNvSpPr/>
          <p:nvPr/>
        </p:nvSpPr>
        <p:spPr>
          <a:xfrm>
            <a:off x="4396317" y="2993332"/>
            <a:ext cx="1679855" cy="87053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адаптированной образовательной программы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091430" y="2755323"/>
            <a:ext cx="0" cy="178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1091430" y="3738997"/>
            <a:ext cx="10776" cy="5558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008909" y="2255020"/>
            <a:ext cx="495300" cy="8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256093" y="2748665"/>
            <a:ext cx="3024" cy="192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923753" y="2762428"/>
            <a:ext cx="10747" cy="2309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9" idx="4"/>
          </p:cNvCxnSpPr>
          <p:nvPr/>
        </p:nvCxnSpPr>
        <p:spPr>
          <a:xfrm flipH="1">
            <a:off x="5236244" y="3863861"/>
            <a:ext cx="1" cy="430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256093" y="3916606"/>
            <a:ext cx="7092" cy="37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9103" y="4850707"/>
            <a:ext cx="1102391" cy="11023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7821" y="4850707"/>
            <a:ext cx="1558400" cy="110239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198" y="4850707"/>
            <a:ext cx="1495095" cy="108473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5972" y="4850707"/>
            <a:ext cx="1482148" cy="111436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199" y="62020"/>
            <a:ext cx="8911601" cy="4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74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Образовательная среда развития личности.  </a:t>
            </a:r>
            <a: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B050"/>
                </a:solidFill>
                <a:latin typeface="Monotype Corsiva" pitchFamily="66" charset="0"/>
              </a:rPr>
            </a:br>
            <a:endParaRPr lang="ru-RU" sz="32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9764" y="1648047"/>
            <a:ext cx="8431967" cy="45289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633" y="228086"/>
            <a:ext cx="8864352" cy="213378"/>
          </a:xfrm>
          <a:prstGeom prst="rect">
            <a:avLst/>
          </a:prstGeom>
        </p:spPr>
      </p:pic>
      <p:pic>
        <p:nvPicPr>
          <p:cNvPr id="17410" name="Picture 2" descr="https://avatars.mds.yandex.net/get-pdb/2506526/33c3e09b-7ded-4139-be40-adc01a389c06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780928"/>
            <a:ext cx="1835264" cy="1916832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572000" y="4725144"/>
            <a:ext cx="1800200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Семья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07905" y="1916832"/>
            <a:ext cx="1800200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Урочная деятельность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07704" y="3140968"/>
            <a:ext cx="1800200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Внеурочная деятельность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8105" y="3140968"/>
            <a:ext cx="1800200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6876257" y="4221088"/>
            <a:ext cx="2088232" cy="9361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Культурное и социальное разнообразие</a:t>
            </a: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13391" y="4401478"/>
            <a:ext cx="1872208" cy="1008112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Религиозные и этнические конфликты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6084169" y="1700808"/>
            <a:ext cx="1835696" cy="86409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Глобализация</a:t>
            </a: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629979" y="1720970"/>
            <a:ext cx="2376264" cy="1043495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Технологизированность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жизни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323528" y="3429000"/>
            <a:ext cx="1296144" cy="64807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7524329" y="3140968"/>
            <a:ext cx="1440160" cy="792088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Экономика инноваций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5436096" y="5733256"/>
            <a:ext cx="1872208" cy="864096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Стремительные изменения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Горизонтальный свиток 22"/>
          <p:cNvSpPr/>
          <p:nvPr/>
        </p:nvSpPr>
        <p:spPr>
          <a:xfrm>
            <a:off x="2051721" y="5633864"/>
            <a:ext cx="2016224" cy="122413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Система базовых национальных ценностей </a:t>
            </a: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27784" y="4725144"/>
            <a:ext cx="1872208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Здоровье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274638"/>
            <a:ext cx="8784976" cy="56207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Модель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endParaRPr lang="ru-RU" sz="3200" b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7" y="980728"/>
            <a:ext cx="8568952" cy="561662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8864352" cy="21337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19872" y="2420888"/>
            <a:ext cx="2448272" cy="22322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среда школы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444208" y="1412776"/>
            <a:ext cx="2448272" cy="1512168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Инновационная деятельность в направлении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1475657" y="980728"/>
            <a:ext cx="2304256" cy="172819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Психолого-педагогическое сопровождение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3779913" y="980728"/>
            <a:ext cx="2880320" cy="936104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Учебная деятельность на основе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технологий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251520" y="2636912"/>
            <a:ext cx="1944216" cy="1440160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Медицинское сопровождение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5652120" y="5013176"/>
            <a:ext cx="2304256" cy="1080120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467544" y="4149080"/>
            <a:ext cx="1944216" cy="93610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Сотрудничество с родителями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779912" y="5229200"/>
            <a:ext cx="1728192" cy="1152128"/>
          </a:xfrm>
          <a:prstGeom prst="cloud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Мониторинг здоровья и физического развития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1691680" y="5157192"/>
            <a:ext cx="1800200" cy="115212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Выноска-облако 16"/>
          <p:cNvSpPr/>
          <p:nvPr/>
        </p:nvSpPr>
        <p:spPr>
          <a:xfrm>
            <a:off x="7092280" y="2924944"/>
            <a:ext cx="1728192" cy="79208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Пропаганда ЗОЖ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Выноска-облако 17"/>
          <p:cNvSpPr/>
          <p:nvPr/>
        </p:nvSpPr>
        <p:spPr>
          <a:xfrm>
            <a:off x="6444209" y="3933056"/>
            <a:ext cx="1907704" cy="792088"/>
          </a:xfrm>
          <a:prstGeom prst="cloud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безопасности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>
            <a:stCxn id="6" idx="1"/>
          </p:cNvCxnSpPr>
          <p:nvPr/>
        </p:nvCxnSpPr>
        <p:spPr>
          <a:xfrm flipH="1" flipV="1">
            <a:off x="3419873" y="2420890"/>
            <a:ext cx="358541" cy="326905"/>
          </a:xfrm>
          <a:prstGeom prst="straightConnector1">
            <a:avLst/>
          </a:prstGeom>
          <a:ln w="53975" cmpd="sng">
            <a:solidFill>
              <a:srgbClr val="FFFF00"/>
            </a:solidFill>
            <a:headEnd w="sm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2195736" y="3501008"/>
            <a:ext cx="1224136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2411761" y="4005064"/>
            <a:ext cx="1152128" cy="36004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131840" y="4293096"/>
            <a:ext cx="648072" cy="792088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508104" y="27089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5508104" y="2132856"/>
            <a:ext cx="936104" cy="57606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6" idx="6"/>
          </p:cNvCxnSpPr>
          <p:nvPr/>
        </p:nvCxnSpPr>
        <p:spPr>
          <a:xfrm flipV="1">
            <a:off x="5868144" y="3429000"/>
            <a:ext cx="1224136" cy="108012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796136" y="4005064"/>
            <a:ext cx="648072" cy="21602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6" idx="4"/>
          </p:cNvCxnSpPr>
          <p:nvPr/>
        </p:nvCxnSpPr>
        <p:spPr>
          <a:xfrm>
            <a:off x="4644008" y="4653136"/>
            <a:ext cx="0" cy="57606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5508104" y="4365104"/>
            <a:ext cx="648072" cy="72008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6" idx="0"/>
          </p:cNvCxnSpPr>
          <p:nvPr/>
        </p:nvCxnSpPr>
        <p:spPr>
          <a:xfrm flipV="1">
            <a:off x="4644008" y="2060848"/>
            <a:ext cx="0" cy="360040"/>
          </a:xfrm>
          <a:prstGeom prst="line">
            <a:avLst/>
          </a:prstGeom>
          <a:ln w="63500" cmpd="sng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4475" y="501467"/>
            <a:ext cx="8575997" cy="78362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3600" dirty="0">
                <a:solidFill>
                  <a:srgbClr val="232DEF"/>
                </a:solidFill>
                <a:latin typeface="Monotype Corsiva" pitchFamily="66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Динамическая модель мониторинга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ребенка 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2100" dirty="0"/>
              <a:t> </a:t>
            </a:r>
            <a:br>
              <a:rPr lang="ru-RU" sz="2100" dirty="0"/>
            </a:b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3769" y="4077072"/>
            <a:ext cx="1872208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white"/>
                </a:solidFill>
                <a:latin typeface="Monotype Corsiva" pitchFamily="66" charset="0"/>
              </a:rPr>
              <a:t>Медицинский мониторинг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55976" y="4941168"/>
            <a:ext cx="1872208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white"/>
                </a:solidFill>
                <a:latin typeface="Monotype Corsiva" pitchFamily="66" charset="0"/>
              </a:rPr>
              <a:t>Педагогический мониторинг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5976" y="4077072"/>
            <a:ext cx="1872208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white"/>
                </a:solidFill>
                <a:latin typeface="Monotype Corsiva" pitchFamily="66" charset="0"/>
              </a:rPr>
              <a:t>Психологический мониторинг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83769" y="4941168"/>
            <a:ext cx="1872208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350" dirty="0">
                <a:solidFill>
                  <a:prstClr val="white"/>
                </a:solidFill>
                <a:latin typeface="Monotype Corsiva" pitchFamily="66" charset="0"/>
              </a:rPr>
              <a:t>Социальный мониторинг 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123729" y="2661376"/>
            <a:ext cx="4464496" cy="1442699"/>
          </a:xfrm>
          <a:prstGeom prst="triangle">
            <a:avLst>
              <a:gd name="adj" fmla="val 5092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700" b="1" dirty="0">
                <a:solidFill>
                  <a:srgbClr val="0070C0"/>
                </a:solidFill>
                <a:latin typeface="Monotype Corsiva" pitchFamily="66" charset="0"/>
              </a:rPr>
              <a:t>РЕБЕНОК</a:t>
            </a:r>
          </a:p>
        </p:txBody>
      </p:sp>
      <p:sp>
        <p:nvSpPr>
          <p:cNvPr id="13" name="Выноска-облако 12"/>
          <p:cNvSpPr/>
          <p:nvPr/>
        </p:nvSpPr>
        <p:spPr>
          <a:xfrm>
            <a:off x="6444209" y="1987172"/>
            <a:ext cx="2555776" cy="1296144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b="1" dirty="0">
                <a:solidFill>
                  <a:prstClr val="white"/>
                </a:solidFill>
                <a:latin typeface="Monotype Corsiva" pitchFamily="66" charset="0"/>
              </a:rPr>
              <a:t>Расширение круга интересов</a:t>
            </a:r>
            <a:r>
              <a:rPr lang="ru-RU" sz="825" dirty="0">
                <a:solidFill>
                  <a:prstClr val="white"/>
                </a:solidFill>
                <a:latin typeface="Monotype Corsiva" pitchFamily="66" charset="0"/>
              </a:rPr>
              <a:t>. </a:t>
            </a:r>
          </a:p>
        </p:txBody>
      </p:sp>
      <p:sp>
        <p:nvSpPr>
          <p:cNvPr id="14" name="Солнце 13"/>
          <p:cNvSpPr/>
          <p:nvPr/>
        </p:nvSpPr>
        <p:spPr>
          <a:xfrm>
            <a:off x="540029" y="1412776"/>
            <a:ext cx="2448272" cy="196221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050" b="1" dirty="0">
                <a:solidFill>
                  <a:srgbClr val="FF0000"/>
                </a:solidFill>
                <a:latin typeface="Monotype Corsiva" pitchFamily="66" charset="0"/>
              </a:rPr>
              <a:t>Создание ситуации успеха</a:t>
            </a:r>
          </a:p>
        </p:txBody>
      </p:sp>
      <p:pic>
        <p:nvPicPr>
          <p:cNvPr id="1027" name="Picture 3" descr="http://kid-bum.com/images/article2/%D0%B3%D0%BE%D1%80%D1%8F%D1%87%D0%B0%D1%8F_%D0%BA%D0%B0%D1%80%D1%82%D0%BE%D1%88%D0%BA%D0%B0_%D0%B8%D0%B3%D1%80%D0%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718298"/>
            <a:ext cx="1852431" cy="128245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 rot="10800000" flipV="1">
            <a:off x="6804243" y="4477543"/>
            <a:ext cx="23397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Monotype Corsiva" pitchFamily="66" charset="0"/>
              </a:rPr>
              <a:t>Физическая активность </a:t>
            </a:r>
          </a:p>
        </p:txBody>
      </p:sp>
      <p:pic>
        <p:nvPicPr>
          <p:cNvPr id="1029" name="Picture 5" descr="https://dzenorator.ru/wp-content/uploads/2016/06/belye-chelovec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806153"/>
            <a:ext cx="2123728" cy="1194597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79512" y="4321133"/>
            <a:ext cx="21957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Активная включенность в коллективную социально значимую деятельность </a:t>
            </a:r>
            <a:endParaRPr lang="ru-RU" sz="1050" dirty="0">
              <a:solidFill>
                <a:prstClr val="black"/>
              </a:solidFill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33" name="Picture 9" descr="http://cliparts.co/cliparts/8iz/rgd/8izrgdr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6227" y="2189858"/>
            <a:ext cx="1224136" cy="756084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638502" y="1945525"/>
            <a:ext cx="153369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050" dirty="0">
                <a:solidFill>
                  <a:prstClr val="black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Самостоятельность</a:t>
            </a:r>
            <a:endParaRPr lang="ru-RU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39753" y="5643246"/>
            <a:ext cx="403244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700" b="1" dirty="0">
                <a:solidFill>
                  <a:prstClr val="white"/>
                </a:solidFill>
                <a:latin typeface="Monotype Corsiva" pitchFamily="66" charset="0"/>
              </a:rPr>
              <a:t>ШКОЛА</a:t>
            </a:r>
            <a:r>
              <a:rPr lang="ru-RU" sz="1350" dirty="0">
                <a:solidFill>
                  <a:srgbClr val="A5A5A5">
                    <a:lumMod val="75000"/>
                  </a:srgbClr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633" y="47333"/>
            <a:ext cx="8864352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04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321733" y="260648"/>
            <a:ext cx="8568266" cy="1174103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Анкетирования удовлетворенности родителей (законных представителей) образовательным процессом, качеством школьных образовательных услуг.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733" y="1653117"/>
            <a:ext cx="8568266" cy="409760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ru-RU" sz="600" dirty="0"/>
          </a:p>
          <a:p>
            <a:pPr marL="0" indent="0" algn="just">
              <a:buNone/>
              <a:defRPr/>
            </a:pPr>
            <a:endParaRPr lang="ru-RU" sz="2700" dirty="0"/>
          </a:p>
          <a:p>
            <a:pPr marL="0" indent="0" algn="just">
              <a:buNone/>
              <a:defRPr/>
            </a:pPr>
            <a:endParaRPr lang="ru-RU" sz="2700" dirty="0"/>
          </a:p>
          <a:p>
            <a:pPr marL="0" indent="0" algn="just">
              <a:buNone/>
              <a:defRPr/>
            </a:pP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3" y="1434751"/>
            <a:ext cx="7848873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анкету включены вопросы, отражающих удовлетворённость образовательным процессом: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климат в школе и в классе – доброжелательность,  вежливость, компетентность работников ОУ.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качеством и полнотой предоставляемых образовательных услуг;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работой педагогического коллектива и классного руководителя;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родителей материально-техническим обеспечением организации, класса;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Информированность родителей различными сторонами школьной жизни;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Полнота, достоверность и своевременность предоставления информации о ребёнке;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работой по сохранению здоровья обучающихся (качество питания и медицинского обслуживания);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Удовлетворённость работой школы, направленной на занятость школьников во внеурочное время.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таблице представлены 1, 4, 7 пункты анкеты для понимания реализации проекта «Школьная медицина». Опрос проводился с помощью анкет через Сетевой город, «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ru-RU" sz="1200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678178"/>
              </p:ext>
            </p:extLst>
          </p:nvPr>
        </p:nvGraphicFramePr>
        <p:xfrm>
          <a:off x="1403648" y="4421283"/>
          <a:ext cx="6527800" cy="216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785">
                  <a:extLst>
                    <a:ext uri="{9D8B030D-6E8A-4147-A177-3AD203B41FA5}">
                      <a16:colId xmlns:a16="http://schemas.microsoft.com/office/drawing/2014/main" xmlns="" val="3153887057"/>
                    </a:ext>
                  </a:extLst>
                </a:gridCol>
                <a:gridCol w="1643843">
                  <a:extLst>
                    <a:ext uri="{9D8B030D-6E8A-4147-A177-3AD203B41FA5}">
                      <a16:colId xmlns:a16="http://schemas.microsoft.com/office/drawing/2014/main" xmlns="" val="2046890727"/>
                    </a:ext>
                  </a:extLst>
                </a:gridCol>
                <a:gridCol w="1865086">
                  <a:extLst>
                    <a:ext uri="{9D8B030D-6E8A-4147-A177-3AD203B41FA5}">
                      <a16:colId xmlns:a16="http://schemas.microsoft.com/office/drawing/2014/main" xmlns="" val="791781019"/>
                    </a:ext>
                  </a:extLst>
                </a:gridCol>
                <a:gridCol w="1865086">
                  <a:extLst>
                    <a:ext uri="{9D8B030D-6E8A-4147-A177-3AD203B41FA5}">
                      <a16:colId xmlns:a16="http://schemas.microsoft.com/office/drawing/2014/main" xmlns="" val="2788314524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Психологический климат в школе и в классе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родителей материально-техническим обеспечением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Удовлетворённость работой по сохранению здоровья обучающихся 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086392531"/>
                  </a:ext>
                </a:extLst>
              </a:tr>
              <a:tr h="3433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034693"/>
                  </a:ext>
                </a:extLst>
              </a:tr>
              <a:tr h="3433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041483400"/>
                  </a:ext>
                </a:extLst>
              </a:tr>
              <a:tr h="3433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3494775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32" y="52607"/>
            <a:ext cx="891312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258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2" y="260648"/>
            <a:ext cx="9046028" cy="36004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</a:rPr>
              <a:t>Достижения МОБУ СОШ№9 </a:t>
            </a:r>
            <a:r>
              <a:rPr lang="ru-RU" sz="1600" b="1" dirty="0" err="1" smtClean="0">
                <a:solidFill>
                  <a:srgbClr val="0000FF"/>
                </a:solidFill>
              </a:rPr>
              <a:t>им.М.И.Кершенгольца</a:t>
            </a:r>
            <a:r>
              <a:rPr lang="ru-RU" sz="1600" b="1" dirty="0" smtClean="0">
                <a:solidFill>
                  <a:srgbClr val="0000FF"/>
                </a:solidFill>
              </a:rPr>
              <a:t> в сохранении здоровья учащихся. 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6048672"/>
          </a:xfrm>
        </p:spPr>
        <p:txBody>
          <a:bodyPr>
            <a:noAutofit/>
          </a:bodyPr>
          <a:lstStyle/>
          <a:p>
            <a:pPr lvl="0" algn="just"/>
            <a:r>
              <a:rPr lang="ru-RU" sz="1200" dirty="0" smtClean="0"/>
              <a:t>2003г. - Городская экспериментальная площадка по реализации проекта Школа здоровья. </a:t>
            </a:r>
          </a:p>
          <a:p>
            <a:pPr algn="just"/>
            <a:r>
              <a:rPr lang="ru-RU" sz="1200" dirty="0" smtClean="0"/>
              <a:t>С 2003 </a:t>
            </a:r>
            <a:r>
              <a:rPr lang="ru-RU" sz="1200" dirty="0"/>
              <a:t>года Школа – территория Здорового образа жизни</a:t>
            </a:r>
            <a:r>
              <a:rPr lang="ru-RU" sz="1200" dirty="0" smtClean="0"/>
              <a:t>.</a:t>
            </a:r>
          </a:p>
          <a:p>
            <a:pPr lvl="0" algn="just"/>
            <a:r>
              <a:rPr lang="ru-RU" sz="1200" dirty="0" smtClean="0"/>
              <a:t>2006г. - Ресурсно-базовая школа по профилактике злоупотребления детьми и подростками </a:t>
            </a:r>
            <a:r>
              <a:rPr lang="ru-RU" sz="1200" dirty="0" err="1" smtClean="0"/>
              <a:t>психоактивных</a:t>
            </a:r>
            <a:r>
              <a:rPr lang="ru-RU" sz="1200" dirty="0" smtClean="0"/>
              <a:t> веществ ЯГЦ ПАП </a:t>
            </a:r>
            <a:r>
              <a:rPr lang="ru-RU" sz="1200" dirty="0" err="1" smtClean="0"/>
              <a:t>ДиП.</a:t>
            </a:r>
            <a:r>
              <a:rPr lang="ru-RU" sz="1200" dirty="0" smtClean="0"/>
              <a:t>  </a:t>
            </a:r>
          </a:p>
          <a:p>
            <a:pPr lvl="0" algn="just"/>
            <a:r>
              <a:rPr lang="ru-RU" sz="1200" dirty="0" smtClean="0"/>
              <a:t>2008г.-инновационная экспериментальная площадка в рамках реализации</a:t>
            </a:r>
            <a:br>
              <a:rPr lang="ru-RU" sz="1200" dirty="0" smtClean="0"/>
            </a:br>
            <a:r>
              <a:rPr lang="ru-RU" sz="1200" dirty="0" smtClean="0"/>
              <a:t>Федерального эксперимента по теме: «Формирование системы сетевого взаимодействия УО города Якутска в профилактике злоупотребления ПАВ среди детей и подростков». </a:t>
            </a:r>
          </a:p>
          <a:p>
            <a:pPr lvl="0" algn="just"/>
            <a:r>
              <a:rPr lang="ru-RU" sz="1200" dirty="0" smtClean="0"/>
              <a:t>2009г. КРЭП «Моделирование </a:t>
            </a:r>
            <a:r>
              <a:rPr lang="ru-RU" sz="1200" dirty="0" err="1" smtClean="0"/>
              <a:t>здоровьеформирующего</a:t>
            </a:r>
            <a:r>
              <a:rPr lang="ru-RU" sz="1200" dirty="0" smtClean="0"/>
              <a:t> школьного пространства». </a:t>
            </a:r>
          </a:p>
          <a:p>
            <a:pPr algn="just"/>
            <a:r>
              <a:rPr lang="ru-RU" sz="1200" dirty="0" smtClean="0"/>
              <a:t>2010г. Республиканская экспериментальная площадка для  реализации Проекта «Моделирование </a:t>
            </a:r>
            <a:r>
              <a:rPr lang="ru-RU" sz="1200" dirty="0" err="1" smtClean="0"/>
              <a:t>здоровьеформирующего</a:t>
            </a:r>
            <a:r>
              <a:rPr lang="ru-RU" sz="1200" dirty="0" smtClean="0"/>
              <a:t> школьного пространства» по теме: «Чистое дыхание». </a:t>
            </a:r>
          </a:p>
          <a:p>
            <a:pPr algn="just"/>
            <a:r>
              <a:rPr lang="ru-RU" sz="1200" dirty="0" smtClean="0"/>
              <a:t>2010г. Финалист конкурса «Лучший креативный информационно-пропагандистский проект  по продвижению идей здорового образа жизни и физической культуры среди различных целевых аудиторий»  Госкомспорта РФ. </a:t>
            </a:r>
          </a:p>
          <a:p>
            <a:pPr lvl="0" algn="just"/>
            <a:r>
              <a:rPr lang="ru-RU" sz="1200" dirty="0" smtClean="0"/>
              <a:t>2012г. – республиканская  сетевая  экспериментальная площадка по теме «Сетевое взаимодействие образовательных учреждений по профилактике </a:t>
            </a:r>
            <a:r>
              <a:rPr lang="ru-RU" sz="1200" dirty="0" err="1" smtClean="0"/>
              <a:t>аддиктивного</a:t>
            </a:r>
            <a:r>
              <a:rPr lang="ru-RU" sz="1200" dirty="0" smtClean="0"/>
              <a:t> поведения среди несовершеннолетних».</a:t>
            </a:r>
          </a:p>
          <a:p>
            <a:pPr lvl="0" algn="just"/>
            <a:r>
              <a:rPr lang="ru-RU" sz="1200" dirty="0" smtClean="0"/>
              <a:t>2014г. –инновационная площадка Федерального центра «Формирование культуры здоровья и профилактика </a:t>
            </a:r>
            <a:r>
              <a:rPr lang="ru-RU" sz="1200" dirty="0" err="1" smtClean="0"/>
              <a:t>аддиктивного</a:t>
            </a:r>
            <a:r>
              <a:rPr lang="ru-RU" sz="1200" dirty="0" smtClean="0"/>
              <a:t> поведения».  </a:t>
            </a:r>
          </a:p>
          <a:p>
            <a:pPr lvl="0" algn="just" fontAlgn="base"/>
            <a:r>
              <a:rPr lang="ru-RU" sz="1200" dirty="0" smtClean="0"/>
              <a:t>в 2016 году школа представляла Республику Саха (Якутия) во Всероссийском конкурсе видеороликов «Профилактика ПАВ среди обучающихся»;</a:t>
            </a:r>
          </a:p>
          <a:p>
            <a:pPr lvl="0" algn="just" fontAlgn="base"/>
            <a:r>
              <a:rPr lang="ru-RU" sz="1200" dirty="0" smtClean="0"/>
              <a:t>2016-2019гг. Школа - участник Федерального проекта «Школьная медицина».</a:t>
            </a:r>
          </a:p>
          <a:p>
            <a:pPr lvl="0" algn="just" fontAlgn="base"/>
            <a:r>
              <a:rPr lang="ru-RU" sz="1200" dirty="0" smtClean="0"/>
              <a:t>2017-2022гг. Школа – участник реализации проекта Российской Федерации и Европейского бюро Всемирной организации здравоохранения по развитию сети школьной медицины в г. Якутске.  </a:t>
            </a:r>
          </a:p>
          <a:p>
            <a:pPr lvl="0" algn="just" fontAlgn="base"/>
            <a:r>
              <a:rPr lang="ru-RU" sz="1200" dirty="0" smtClean="0"/>
              <a:t>2018г. Школа – лауреат Всероссийского конкурса в номинации «Лучшая инклюзивная школа». </a:t>
            </a:r>
          </a:p>
          <a:p>
            <a:pPr lvl="0" algn="just" fontAlgn="base"/>
            <a:r>
              <a:rPr lang="ru-RU" sz="1200" dirty="0" smtClean="0"/>
              <a:t>2018г. Школа - </a:t>
            </a:r>
            <a:r>
              <a:rPr lang="ru-RU" sz="1200" dirty="0"/>
              <a:t>лауреат Всероссийского конкурса </a:t>
            </a:r>
            <a:r>
              <a:rPr lang="ru-RU" sz="1200" dirty="0" smtClean="0"/>
              <a:t>«Школа здоровья - 2018». </a:t>
            </a:r>
          </a:p>
          <a:p>
            <a:pPr lvl="0" algn="just" fontAlgn="base"/>
            <a:r>
              <a:rPr lang="ru-RU" sz="1200" dirty="0" smtClean="0"/>
              <a:t>2019г. Распространение опыта «Школы здоровья» в г. Череповце </a:t>
            </a:r>
            <a:r>
              <a:rPr lang="ru-RU" sz="1200" dirty="0"/>
              <a:t>Вологодской области на </a:t>
            </a:r>
            <a:r>
              <a:rPr lang="ru-RU" sz="1200" dirty="0" smtClean="0"/>
              <a:t>международной конференции </a:t>
            </a:r>
            <a:r>
              <a:rPr lang="ru-RU" sz="1200" dirty="0"/>
              <a:t>«Здоровые города</a:t>
            </a:r>
            <a:r>
              <a:rPr lang="ru-RU" sz="1200" dirty="0" smtClean="0"/>
              <a:t>» </a:t>
            </a:r>
            <a:r>
              <a:rPr lang="ru-RU" sz="1200" dirty="0"/>
              <a:t>с участием Всемирной организации здравоохранения (ВОЗ</a:t>
            </a:r>
            <a:r>
              <a:rPr lang="ru-RU" sz="1200" dirty="0" smtClean="0"/>
              <a:t>). </a:t>
            </a:r>
          </a:p>
          <a:p>
            <a:pPr lvl="0" algn="just" fontAlgn="base"/>
            <a:r>
              <a:rPr lang="ru-RU" sz="1200" dirty="0" smtClean="0"/>
              <a:t>2020г. Второе место в республиканском конкурсе «Школа-территория здоровья».</a:t>
            </a:r>
          </a:p>
          <a:p>
            <a:pPr lvl="0" algn="just" fontAlgn="base"/>
            <a:r>
              <a:rPr lang="ru-RU" sz="1200" dirty="0" smtClean="0"/>
              <a:t>2020г. Первое место в республиканском конкурсе «Учитель здоровья России -2020».</a:t>
            </a:r>
          </a:p>
          <a:p>
            <a:pPr lvl="0" algn="just" fontAlgn="base"/>
            <a:endParaRPr lang="ru-RU" sz="1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972" y="1"/>
            <a:ext cx="8948057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25" dirty="0" smtClean="0">
                <a:latin typeface="Times New Roman" pitchFamily="18" charset="0"/>
                <a:cs typeface="Times New Roman" pitchFamily="18" charset="0"/>
              </a:rPr>
              <a:t>Республика Саха (Якутия)  Муниципальное общеобразовательное бюджетное учреждение «Средняя общеобразовательная школа №9 имени </a:t>
            </a:r>
            <a:r>
              <a:rPr lang="ru-RU" sz="825" dirty="0" err="1" smtClean="0">
                <a:latin typeface="Times New Roman" pitchFamily="18" charset="0"/>
                <a:cs typeface="Times New Roman" pitchFamily="18" charset="0"/>
              </a:rPr>
              <a:t>М.И.Кершенгольца</a:t>
            </a:r>
            <a:r>
              <a:rPr lang="ru-RU" sz="825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825" dirty="0" err="1" smtClean="0">
                <a:latin typeface="Times New Roman" pitchFamily="18" charset="0"/>
                <a:cs typeface="Times New Roman" pitchFamily="18" charset="0"/>
              </a:rPr>
              <a:t>г.Якутска</a:t>
            </a:r>
            <a:r>
              <a:rPr lang="ru-RU" sz="825" dirty="0" smtClean="0">
                <a:latin typeface="Times New Roman" pitchFamily="18" charset="0"/>
                <a:cs typeface="Times New Roman" pitchFamily="18" charset="0"/>
              </a:rPr>
              <a:t>, ул. Дзержинского, 17.</a:t>
            </a:r>
            <a:r>
              <a:rPr lang="ru-RU" sz="1800" dirty="0" smtClean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232DEF"/>
                </a:solidFill>
                <a:latin typeface="Monotype Corsiva" pitchFamily="66" charset="0"/>
              </a:rPr>
            </a:br>
            <a:endParaRPr lang="ru-RU" sz="825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School9Yakutsk-</a:t>
            </a:r>
            <a:r>
              <a:rPr lang="ru-RU" sz="3600" b="1" dirty="0" smtClean="0">
                <a:solidFill>
                  <a:srgbClr val="FFFF00"/>
                </a:solidFill>
              </a:rPr>
              <a:t>здоровое образование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08720"/>
            <a:ext cx="7488832" cy="532859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400" dirty="0" smtClean="0"/>
              <a:t>		</a:t>
            </a:r>
            <a:r>
              <a:rPr lang="ru-RU" sz="2400" b="1" dirty="0" smtClean="0"/>
              <a:t>Идея проекта </a:t>
            </a:r>
            <a:r>
              <a:rPr lang="ru-RU" sz="2400" dirty="0" smtClean="0"/>
              <a:t>– информационный портал, содержащий инструменты для создания системы  </a:t>
            </a:r>
            <a:r>
              <a:rPr lang="ru-RU" sz="2400" dirty="0" err="1" smtClean="0"/>
              <a:t>здоровьесберегающей</a:t>
            </a:r>
            <a:r>
              <a:rPr lang="ru-RU" sz="2400" dirty="0" smtClean="0"/>
              <a:t> деятельности, с учетом потребностей, ресурсов, условий образовательных учреждений. Проект позволяет решить проблему катастрофического ухудшения здоровья детей и подростков. Благодаря исчерпывающему объему информации происходит форсированность работы, уменьшение затраченного времени.   В отличие от Официального сайта программы «Здоровая Россия» наш сайт будет содержать  не только аспекты здорового образа жизни, но и современные теоретические, методические подходы к формированию здоровья детей в педагогическом процессе и в повседневной жизни. </a:t>
            </a:r>
          </a:p>
          <a:p>
            <a:pPr>
              <a:buNone/>
            </a:pPr>
            <a:endParaRPr lang="ru-RU" sz="2400" dirty="0" smtClean="0"/>
          </a:p>
          <a:p>
            <a:pPr algn="just">
              <a:buNone/>
            </a:pPr>
            <a:r>
              <a:rPr lang="ru-RU" sz="2400" dirty="0" smtClean="0"/>
              <a:t>		</a:t>
            </a:r>
            <a:r>
              <a:rPr lang="ru-RU" sz="2400" b="1" dirty="0" smtClean="0"/>
              <a:t>Цель проекта </a:t>
            </a:r>
            <a:r>
              <a:rPr lang="ru-RU" sz="2400" dirty="0" smtClean="0"/>
              <a:t>- создать информационный сайт и мобильное приложение, содержащие современные и востребованные </a:t>
            </a:r>
            <a:r>
              <a:rPr lang="ru-RU" sz="2400" dirty="0" err="1" smtClean="0"/>
              <a:t>здоровьесберегающие</a:t>
            </a:r>
            <a:r>
              <a:rPr lang="ru-RU" sz="2400" dirty="0" smtClean="0"/>
              <a:t> и </a:t>
            </a:r>
            <a:r>
              <a:rPr lang="ru-RU" sz="2400" dirty="0" err="1" smtClean="0"/>
              <a:t>здоровьеформирующие</a:t>
            </a:r>
            <a:r>
              <a:rPr lang="ru-RU" sz="2400" dirty="0" smtClean="0"/>
              <a:t> технологии.  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908720"/>
          </a:xfrm>
        </p:spPr>
        <p:txBody>
          <a:bodyPr>
            <a:noAutofit/>
          </a:bodyPr>
          <a:lstStyle/>
          <a:p>
            <a:r>
              <a:rPr lang="ru-RU" sz="1800" b="1" dirty="0"/>
              <a:t>В школе действует Программа «Школа здоровья», </a:t>
            </a:r>
            <a:r>
              <a:rPr lang="ru-RU" sz="1800" b="1" dirty="0" smtClean="0"/>
              <a:t>которая является </a:t>
            </a:r>
            <a:r>
              <a:rPr lang="ru-RU" sz="1800" b="1" dirty="0"/>
              <a:t>комплексной, в ней особое внимание уделено медико-биологическим, психологическим и социальным аспектам физического и нравственного здоровья детей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5112568" cy="59492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r>
              <a:rPr lang="ru-RU" sz="1600" b="1" dirty="0" smtClean="0"/>
              <a:t>Цели </a:t>
            </a:r>
            <a:r>
              <a:rPr lang="ru-RU" sz="1600" b="1" dirty="0"/>
              <a:t>программы:</a:t>
            </a:r>
          </a:p>
          <a:p>
            <a:pPr marL="0" indent="0">
              <a:buNone/>
            </a:pPr>
            <a:r>
              <a:rPr lang="ru-RU" sz="1200" dirty="0"/>
              <a:t>1.Создание в школе организационно-педагогических, материально-технических, санитарно-гигиенических и других условий </a:t>
            </a:r>
            <a:r>
              <a:rPr lang="ru-RU" sz="1200" dirty="0" err="1"/>
              <a:t>здоровьесбережения</a:t>
            </a:r>
            <a:r>
              <a:rPr lang="ru-RU" sz="1200" dirty="0"/>
              <a:t>, учитывающих индивидуальные показатели состояния здоровья обучающихся; </a:t>
            </a:r>
          </a:p>
          <a:p>
            <a:pPr marL="0" indent="0">
              <a:buNone/>
            </a:pPr>
            <a:r>
              <a:rPr lang="ru-RU" sz="1200" dirty="0"/>
              <a:t>2.Создание содержательного и информационного обеспечения агитационной и пропагандистской работы по приобщению подрастающего поколения к здоровому образу жизни;  </a:t>
            </a:r>
          </a:p>
          <a:p>
            <a:pPr marL="0" indent="0">
              <a:buNone/>
            </a:pPr>
            <a:r>
              <a:rPr lang="ru-RU" sz="1200" dirty="0"/>
              <a:t>3.Обеспечение системы полноценного сбалансированного питания детей.</a:t>
            </a:r>
          </a:p>
          <a:p>
            <a:pPr marL="0" indent="0">
              <a:buNone/>
            </a:pPr>
            <a:r>
              <a:rPr lang="ru-RU" sz="1600" b="1" dirty="0"/>
              <a:t>Задачи программы:</a:t>
            </a:r>
          </a:p>
          <a:p>
            <a:pPr marL="0" indent="0">
              <a:buNone/>
            </a:pPr>
            <a:r>
              <a:rPr lang="ru-RU" sz="1200" dirty="0"/>
              <a:t>1)четкое отслеживание санитарно-гигиенического состояния школы; </a:t>
            </a:r>
          </a:p>
          <a:p>
            <a:pPr marL="0" indent="0">
              <a:buNone/>
            </a:pPr>
            <a:r>
              <a:rPr lang="ru-RU" sz="1200" dirty="0"/>
              <a:t>2)гигиеническое нормирование учебной нагрузки, объема домашних заданий и режима дня (к детям с ОВЗ индивидуальный подход); </a:t>
            </a:r>
          </a:p>
          <a:p>
            <a:pPr marL="0" indent="0">
              <a:buNone/>
            </a:pPr>
            <a:r>
              <a:rPr lang="ru-RU" sz="1200" dirty="0"/>
              <a:t>3)освоение педагогами новых методов деятельности в процессе обучения школьников, использование технологий урока, сберегающих здоровье учащихся; </a:t>
            </a:r>
          </a:p>
          <a:p>
            <a:pPr marL="0" indent="0">
              <a:buNone/>
            </a:pPr>
            <a:r>
              <a:rPr lang="ru-RU" sz="1200" dirty="0"/>
              <a:t>4)планомерная организация полноценного сбалансированного питания;</a:t>
            </a:r>
          </a:p>
          <a:p>
            <a:pPr marL="0" indent="0">
              <a:buNone/>
            </a:pPr>
            <a:r>
              <a:rPr lang="ru-RU" sz="1200" dirty="0"/>
              <a:t>5)развитие психолого-педагогического консилиума школы для своевременной профилактики психологического состояния учащихся; </a:t>
            </a:r>
          </a:p>
          <a:p>
            <a:pPr marL="0" indent="0">
              <a:buNone/>
            </a:pPr>
            <a:r>
              <a:rPr lang="ru-RU" sz="1200" dirty="0"/>
              <a:t>6)привлечение системы кружковой, внеклассной и внешкольной работы к формированию здорового образа жизни учащихся; </a:t>
            </a:r>
          </a:p>
          <a:p>
            <a:pPr marL="0" indent="0">
              <a:buNone/>
            </a:pPr>
            <a:r>
              <a:rPr lang="ru-RU" sz="1200" dirty="0"/>
              <a:t>7)участие в обобщении опыта путем ознакомления с работой Школ Здоровья, посещения научно-практических конференций, семинаров, лекций по данной теме. 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072" y="908720"/>
            <a:ext cx="3888432" cy="5904656"/>
          </a:xfrm>
        </p:spPr>
        <p:txBody>
          <a:bodyPr>
            <a:normAutofit fontScale="55000" lnSpcReduction="20000"/>
          </a:bodyPr>
          <a:lstStyle/>
          <a:p>
            <a:pPr algn="ctr"/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ОСНОВНЫЕ </a:t>
            </a:r>
            <a:r>
              <a:rPr lang="ru-RU" b="1" dirty="0"/>
              <a:t>НАПРАВЛЕНИЯ ПРОГРАММЫ:</a:t>
            </a:r>
            <a:endParaRPr lang="ru-RU" dirty="0"/>
          </a:p>
          <a:p>
            <a:pPr lvl="0"/>
            <a:r>
              <a:rPr lang="ru-RU" dirty="0"/>
              <a:t>создание соответствующих санитарным требованиям условий для воспитания и обучения детей;</a:t>
            </a:r>
          </a:p>
          <a:p>
            <a:pPr lvl="0"/>
            <a:r>
              <a:rPr lang="ru-RU" dirty="0"/>
              <a:t>подготовка педагогов по вопросам охраны здоровья </a:t>
            </a:r>
            <a:r>
              <a:rPr lang="ru-RU" dirty="0" smtClean="0"/>
              <a:t>детей; </a:t>
            </a:r>
            <a:endParaRPr lang="ru-RU" dirty="0"/>
          </a:p>
          <a:p>
            <a:pPr lvl="0"/>
            <a:r>
              <a:rPr lang="ru-RU" dirty="0"/>
              <a:t>обучение учащихся оказанию доврачебной помощи; </a:t>
            </a:r>
          </a:p>
          <a:p>
            <a:pPr lvl="0"/>
            <a:r>
              <a:rPr lang="ru-RU" dirty="0"/>
              <a:t>ведение Паспортов здоровья школьника, класса, школы;</a:t>
            </a:r>
          </a:p>
          <a:p>
            <a:pPr lvl="0"/>
            <a:r>
              <a:rPr lang="ru-RU" dirty="0"/>
              <a:t>обеспечение двигательной активности </a:t>
            </a:r>
            <a:r>
              <a:rPr lang="ru-RU" dirty="0" smtClean="0"/>
              <a:t>детей;</a:t>
            </a:r>
            <a:endParaRPr lang="ru-RU" dirty="0"/>
          </a:p>
          <a:p>
            <a:pPr lvl="0"/>
            <a:r>
              <a:rPr lang="ru-RU" dirty="0"/>
              <a:t>организация психолого-медико-педагогической и коррекционной помощи детям; </a:t>
            </a:r>
          </a:p>
          <a:p>
            <a:pPr lvl="0"/>
            <a:r>
              <a:rPr lang="ru-RU" dirty="0"/>
              <a:t>пропаганда здорового образа жизни; </a:t>
            </a:r>
          </a:p>
          <a:p>
            <a:pPr lvl="0"/>
            <a:r>
              <a:rPr lang="ru-RU" dirty="0"/>
              <a:t>широкое привлечение учащихся и их родителей к физической культуре и спорту, различным формам оздоровительной работы;</a:t>
            </a:r>
          </a:p>
          <a:p>
            <a:pPr lvl="0"/>
            <a:r>
              <a:rPr lang="ru-RU" dirty="0"/>
              <a:t>развитие школьной </a:t>
            </a:r>
            <a:r>
              <a:rPr lang="ru-RU" dirty="0" err="1"/>
              <a:t>здоровьесберегающей</a:t>
            </a:r>
            <a:r>
              <a:rPr lang="ru-RU" dirty="0"/>
              <a:t> инфраструктуры.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6415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98" y="19582"/>
            <a:ext cx="8923375" cy="318977"/>
          </a:xfrm>
        </p:spPr>
        <p:txBody>
          <a:bodyPr>
            <a:normAutofit/>
          </a:bodyPr>
          <a:lstStyle/>
          <a:p>
            <a:pPr algn="ctr"/>
            <a:r>
              <a:rPr lang="ru-RU" sz="825" dirty="0">
                <a:latin typeface="Times New Roman" pitchFamily="18" charset="0"/>
                <a:cs typeface="Times New Roman" pitchFamily="18" charset="0"/>
              </a:rPr>
              <a:t>Республика Саха (Якутия)  Муниципальное общеобразовательное бюджетное учреждение «Средняя общеобразовательная школа №9 имени </a:t>
            </a:r>
            <a:r>
              <a:rPr lang="ru-RU" sz="825" dirty="0" err="1">
                <a:latin typeface="Times New Roman" pitchFamily="18" charset="0"/>
                <a:cs typeface="Times New Roman" pitchFamily="18" charset="0"/>
              </a:rPr>
              <a:t>М.И.Кершенгольца</a:t>
            </a:r>
            <a:r>
              <a:rPr lang="ru-RU" sz="825" dirty="0">
                <a:latin typeface="Times New Roman" pitchFamily="18" charset="0"/>
                <a:cs typeface="Times New Roman" pitchFamily="18" charset="0"/>
              </a:rPr>
              <a:t>» г.Якутска, ул. Дзержинского, 17.</a:t>
            </a:r>
            <a:r>
              <a:rPr lang="ru-RU" sz="600" dirty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600" dirty="0">
                <a:solidFill>
                  <a:srgbClr val="232DEF"/>
                </a:solidFill>
                <a:latin typeface="Monotype Corsiva" pitchFamily="66" charset="0"/>
              </a:rPr>
            </a:br>
            <a:endParaRPr 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2156E-14A1-4BC0-BB0F-5390FA89C2D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6402">
            <a:off x="76810" y="691392"/>
            <a:ext cx="2347995" cy="352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\Desktop\Школа - территория здоровья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2824" y="786877"/>
            <a:ext cx="2425430" cy="1561076"/>
          </a:xfrm>
          <a:prstGeom prst="rect">
            <a:avLst/>
          </a:prstGeom>
          <a:noFill/>
        </p:spPr>
      </p:pic>
      <p:pic>
        <p:nvPicPr>
          <p:cNvPr id="1028" name="Picture 4" descr="C:\Users\user\Desktop\Школа - территория здоровья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561350"/>
            <a:ext cx="2466257" cy="1676978"/>
          </a:xfrm>
          <a:prstGeom prst="rect">
            <a:avLst/>
          </a:prstGeom>
          <a:noFill/>
        </p:spPr>
      </p:pic>
      <p:pic>
        <p:nvPicPr>
          <p:cNvPr id="1029" name="Picture 5" descr="C:\Users\user\Desktop\Школа - территория здоровья\Рисунок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647" y="4298366"/>
            <a:ext cx="2979746" cy="2293716"/>
          </a:xfrm>
          <a:prstGeom prst="rect">
            <a:avLst/>
          </a:prstGeom>
          <a:noFill/>
        </p:spPr>
      </p:pic>
      <p:pic>
        <p:nvPicPr>
          <p:cNvPr id="1030" name="Picture 6" descr="C:\Users\user\Desktop\Школа - территория здоровья\Рисунок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96695" y="4348944"/>
            <a:ext cx="2810251" cy="2061459"/>
          </a:xfrm>
          <a:prstGeom prst="rect">
            <a:avLst/>
          </a:prstGeom>
          <a:noFill/>
        </p:spPr>
      </p:pic>
      <p:pic>
        <p:nvPicPr>
          <p:cNvPr id="1031" name="Picture 7" descr="C:\Users\user\Desktop\Школа - территория здоровья\Рисунок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7" y="2378932"/>
            <a:ext cx="2590752" cy="2021563"/>
          </a:xfrm>
          <a:prstGeom prst="rect">
            <a:avLst/>
          </a:prstGeom>
          <a:noFill/>
        </p:spPr>
      </p:pic>
      <p:pic>
        <p:nvPicPr>
          <p:cNvPr id="1032" name="Picture 8" descr="C:\Users\user\Desktop\Школа - территория здоровья\Рисунок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4028" y="2255266"/>
            <a:ext cx="2340460" cy="3189958"/>
          </a:xfrm>
          <a:prstGeom prst="rect">
            <a:avLst/>
          </a:prstGeom>
          <a:noFill/>
        </p:spPr>
      </p:pic>
      <p:pic>
        <p:nvPicPr>
          <p:cNvPr id="1033" name="Picture 9" descr="C:\Users\user\Desktop\Школа - территория здоровья\Рисунок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8157" y="4378407"/>
            <a:ext cx="3051395" cy="2036446"/>
          </a:xfrm>
          <a:prstGeom prst="rect">
            <a:avLst/>
          </a:prstGeom>
          <a:noFill/>
        </p:spPr>
      </p:pic>
      <p:pic>
        <p:nvPicPr>
          <p:cNvPr id="1034" name="Picture 10" descr="C:\Users\user\Desktop\Школа - территория здоровья\IMG-20170324-WA00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35296" y="874408"/>
            <a:ext cx="2140657" cy="33466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331640" y="265218"/>
            <a:ext cx="56749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Школьная инфраструктура способствует организации и успешной реализации учебно-воспитательного процесса.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941" y="4975489"/>
            <a:ext cx="2459764" cy="184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766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1051536"/>
              </p:ext>
            </p:extLst>
          </p:nvPr>
        </p:nvGraphicFramePr>
        <p:xfrm>
          <a:off x="179512" y="2"/>
          <a:ext cx="8784976" cy="689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5760640"/>
              </a:tblGrid>
              <a:tr h="3932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   Критерии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</a:rPr>
                        <a:t>здоровьесбережения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92" marR="271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Характеристика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192" marR="27192" marT="0" marB="0"/>
                </a:tc>
              </a:tr>
              <a:tr h="581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Обстановка и гигиенические  условия в классе</a:t>
                      </a:r>
                    </a:p>
                  </a:txBody>
                  <a:tcPr marL="27192" marR="2719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Температура и свежесть воздуха,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освещение класса и доски, монотонные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неприятные звуковые раздражители</a:t>
                      </a:r>
                    </a:p>
                  </a:txBody>
                  <a:tcPr marL="27192" marR="27192" marT="0" marB="0"/>
                </a:tc>
              </a:tr>
              <a:tr h="5818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Количество видов учебной деятельности</a:t>
                      </a:r>
                    </a:p>
                  </a:txBody>
                  <a:tcPr marL="27192" marR="2719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Виды учебной деятельности: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опрос, письмо, чтение, слушание, рассказ, ответы на вопросы, решение примеров, рассматривание, списывание и т. д.</a:t>
                      </a:r>
                    </a:p>
                  </a:txBody>
                  <a:tcPr marL="27192" marR="27192" marT="0" marB="0"/>
                </a:tc>
              </a:tr>
              <a:tr h="43186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/>
                        </a:rPr>
                        <a:t>Средняя продолжительность и частота чередования видов деятельности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Количество видов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Виды преподавания: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словесный, наглядный,</a:t>
                      </a:r>
                    </a:p>
                  </a:txBody>
                  <a:tcPr marL="68580" marR="68580" marT="0" marB="0"/>
                </a:tc>
              </a:tr>
              <a:tr h="39328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effectLst/>
                          <a:latin typeface="+mn-lt"/>
                          <a:ea typeface="Times New Roman"/>
                        </a:rPr>
                        <a:t>Чередование видов преподавания</a:t>
                      </a:r>
                      <a:endParaRPr lang="ru-RU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40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Наличие и место методов,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способствующих активизации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метод свободного выбора (свободная беседа, выбор способа действия, свобода творчества).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Активные методы (ученик в роли: учителя, исследователя, деловая игра, дискуссия). Методы, направленные на самопознание и развитие (интеллекта, эмоций, общения, самооценки,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взаимооценки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/>
                </a:tc>
              </a:tr>
              <a:tr h="278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Место и длительность применения ТСО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Умение учителя использовать ТСО как средство для дискуссии, беседы, обсуждения</a:t>
                      </a:r>
                    </a:p>
                  </a:txBody>
                  <a:tcPr marL="68580" marR="68580" marT="0" marB="0"/>
                </a:tc>
              </a:tr>
              <a:tr h="278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Поза ребенка, чередование позы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Правильная посадка ученика, смена видов деятельности требует смены позы</a:t>
                      </a:r>
                    </a:p>
                  </a:txBody>
                  <a:tcPr marL="68580" marR="68580" marT="0" marB="0"/>
                </a:tc>
              </a:tr>
              <a:tr h="5569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Наличие, место, содержание 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продолжительность на уроке моментов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оздоровления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Физкультминутки, динамические паузы, дыхательная гимнастика, гимнастика для глаз, массаж активных точек</a:t>
                      </a:r>
                    </a:p>
                  </a:txBody>
                  <a:tcPr marL="68580" marR="68580" marT="0" marB="0"/>
                </a:tc>
              </a:tr>
              <a:tr h="6266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Наличие мотивации деятельности учащихся 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уроке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Внешняя мотивация: оценка, похвала,  поддержка, соревновательный момент. Стимуляция внутренней мотивации: </a:t>
                      </a:r>
                      <a:br>
                        <a:rPr lang="ru-RU" sz="11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стремление больше узнать, радость от активности, интереса к изучаемому материалу</a:t>
                      </a:r>
                    </a:p>
                  </a:txBody>
                  <a:tcPr marL="68580" marR="68580" marT="0" marB="0"/>
                </a:tc>
              </a:tr>
              <a:tr h="9747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Психологический климат  на уроке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Взаимоотношения на уроке: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учитель — ученик (комфорт</a:t>
                      </a:r>
                      <a:br>
                        <a:rPr lang="ru-RU" sz="110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— напряжение, сотрудничество — авторитарность, учет возрастных особенностей); ученик — ученик (сотрудничество — соперничество, дружелюбие — враждебность, активность — пассивность, заинтересованность — безразличие)</a:t>
                      </a:r>
                    </a:p>
                  </a:txBody>
                  <a:tcPr marL="68580" marR="68580" marT="0" marB="0"/>
                </a:tc>
              </a:tr>
              <a:tr h="4525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Эмоциональные разрядки на уроке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шутка, улыбка, юмористическая или поучительная картинка, поговорка, афоризм, музыкальная минутка, четверостишие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73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9632" y="2497853"/>
            <a:ext cx="3195776" cy="179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36175"/>
            <a:ext cx="7344816" cy="21694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232DEF"/>
                </a:solidFill>
                <a:latin typeface="Times New Roman" pitchFamily="18" charset="0"/>
                <a:cs typeface="Times New Roman" pitchFamily="18" charset="0"/>
              </a:rPr>
              <a:t>             Оказание медицинской помощи.</a:t>
            </a:r>
            <a:r>
              <a:rPr lang="ru-RU" dirty="0" smtClean="0"/>
              <a:t>	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В школе оборудован медицинский кабинет, состоящий из приемной и процедурного кабинета.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Завуч\Рабочий стол\для выставки\2017-2018\медкаб\IMG-20171128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508" y="2652167"/>
            <a:ext cx="3242442" cy="1823873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905" y="3811055"/>
            <a:ext cx="1475458" cy="147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80" y="4982654"/>
            <a:ext cx="3162005" cy="177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92978" y="37013"/>
            <a:ext cx="8931349" cy="427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25" dirty="0">
                <a:latin typeface="Times New Roman" pitchFamily="18" charset="0"/>
                <a:cs typeface="Times New Roman" pitchFamily="18" charset="0"/>
              </a:rPr>
              <a:t>Республика Саха (Якутия)  Муниципальное общеобразовательное бюджетное учреждение «Средняя общеобразовательная школа №9 имени </a:t>
            </a:r>
            <a:r>
              <a:rPr lang="ru-RU" sz="825" dirty="0" err="1">
                <a:latin typeface="Times New Roman" pitchFamily="18" charset="0"/>
                <a:cs typeface="Times New Roman" pitchFamily="18" charset="0"/>
              </a:rPr>
              <a:t>М.И.Кершенгольца</a:t>
            </a:r>
            <a:r>
              <a:rPr lang="ru-RU" sz="825" dirty="0">
                <a:latin typeface="Times New Roman" pitchFamily="18" charset="0"/>
                <a:cs typeface="Times New Roman" pitchFamily="18" charset="0"/>
              </a:rPr>
              <a:t>» г.Якутска, ул. Дзержинского, 17.</a:t>
            </a:r>
            <a:r>
              <a:rPr lang="ru-RU" sz="825" dirty="0">
                <a:solidFill>
                  <a:srgbClr val="232DEF"/>
                </a:solidFill>
                <a:latin typeface="Monotype Corsiva" pitchFamily="66" charset="0"/>
              </a:rPr>
              <a:t/>
            </a:r>
            <a:br>
              <a:rPr lang="ru-RU" sz="825" dirty="0">
                <a:solidFill>
                  <a:srgbClr val="232DEF"/>
                </a:solidFill>
                <a:latin typeface="Monotype Corsiva" pitchFamily="66" charset="0"/>
              </a:rPr>
            </a:br>
            <a:endParaRPr lang="ru-RU" sz="1350" dirty="0"/>
          </a:p>
        </p:txBody>
      </p:sp>
      <p:pic>
        <p:nvPicPr>
          <p:cNvPr id="9" name="Picture 3" descr="E:\фото\012 шк 9  ИНТЕРЬЕРЫ\IMG_1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7363" y="4522569"/>
            <a:ext cx="3030674" cy="2020449"/>
          </a:xfrm>
          <a:prstGeom prst="rect">
            <a:avLst/>
          </a:prstGeom>
          <a:noFill/>
        </p:spPr>
      </p:pic>
      <p:pic>
        <p:nvPicPr>
          <p:cNvPr id="1026" name="Picture 2" descr="C:\Users\user\Desktop\Школа - территория здоровья\20180706_1217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7401" y="2381306"/>
            <a:ext cx="2327481" cy="217169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613742" y="4759504"/>
            <a:ext cx="2539094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Ежегодно оформляются, обновляются и пополняются паспорта здоровья школы, класса, ученика, что обеспечивает дополнительную возможность глубже оценивать динамику изменений.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3944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586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232DEF"/>
                </a:solidFill>
              </a:rPr>
              <a:t>Спорт в школе</a:t>
            </a:r>
            <a:r>
              <a:rPr lang="ru-RU" dirty="0" smtClean="0">
                <a:solidFill>
                  <a:srgbClr val="232DEF"/>
                </a:solidFill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1600200"/>
            <a:ext cx="395990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232DEF"/>
                </a:solidFill>
                <a:ea typeface="+mj-ea"/>
                <a:cs typeface="+mj-cs"/>
              </a:rPr>
              <a:t>Спортивные </a:t>
            </a:r>
            <a:r>
              <a:rPr lang="ru-RU" sz="1800" dirty="0">
                <a:solidFill>
                  <a:srgbClr val="232DEF"/>
                </a:solidFill>
                <a:ea typeface="+mj-ea"/>
                <a:cs typeface="+mj-cs"/>
              </a:rPr>
              <a:t>объекты </a:t>
            </a:r>
            <a:r>
              <a:rPr lang="ru-RU" sz="1800" dirty="0" smtClean="0">
                <a:solidFill>
                  <a:srgbClr val="232DEF"/>
                </a:solidFill>
                <a:ea typeface="+mj-ea"/>
                <a:cs typeface="+mj-cs"/>
              </a:rPr>
              <a:t>школы.</a:t>
            </a:r>
          </a:p>
          <a:p>
            <a:pPr marL="0" indent="0" algn="just">
              <a:buNone/>
            </a:pPr>
            <a:r>
              <a:rPr lang="ru-RU" sz="1600" dirty="0" smtClean="0"/>
              <a:t>	В </a:t>
            </a:r>
            <a:r>
              <a:rPr lang="ru-RU" sz="1600" dirty="0"/>
              <a:t>школе созданы все условия для занятий физической культурой и спортом. </a:t>
            </a:r>
          </a:p>
          <a:p>
            <a:pPr marL="0" indent="0" algn="just">
              <a:buNone/>
            </a:pPr>
            <a:r>
              <a:rPr lang="ru-RU" sz="1600" dirty="0" smtClean="0"/>
              <a:t>	Спортивная </a:t>
            </a:r>
            <a:r>
              <a:rPr lang="ru-RU" sz="1600" dirty="0"/>
              <a:t>база школы оснащена современным спортивным оборудованием и инвентарём, пригодным для безопасной эксплуатации и позволяющим реализовывать требования государственного стандарта.</a:t>
            </a:r>
          </a:p>
          <a:p>
            <a:pPr marL="0" indent="0">
              <a:buNone/>
            </a:pPr>
            <a:r>
              <a:rPr lang="ru-RU" sz="1600" dirty="0" smtClean="0"/>
              <a:t>В </a:t>
            </a:r>
            <a:r>
              <a:rPr lang="ru-RU" sz="1600" dirty="0"/>
              <a:t>наличии:</a:t>
            </a:r>
          </a:p>
          <a:p>
            <a:r>
              <a:rPr lang="ru-RU" sz="1600" dirty="0" smtClean="0"/>
              <a:t>Спортивный </a:t>
            </a:r>
            <a:r>
              <a:rPr lang="ru-RU" sz="1600" dirty="0"/>
              <a:t>зал, оборудованный раздевалками, </a:t>
            </a:r>
            <a:r>
              <a:rPr lang="ru-RU" sz="1600" dirty="0" smtClean="0"/>
              <a:t>тренерской;</a:t>
            </a:r>
          </a:p>
          <a:p>
            <a:r>
              <a:rPr lang="ru-RU" sz="1600" dirty="0" smtClean="0"/>
              <a:t>Спортивная </a:t>
            </a:r>
            <a:r>
              <a:rPr lang="ru-RU" sz="1600" dirty="0"/>
              <a:t>площадка.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FF"/>
                </a:solidFill>
              </a:rPr>
              <a:t>Традиционные </a:t>
            </a:r>
            <a:r>
              <a:rPr lang="ru-RU" sz="1800" dirty="0" smtClean="0">
                <a:solidFill>
                  <a:srgbClr val="0000FF"/>
                </a:solidFill>
              </a:rPr>
              <a:t>Дни здоровья.</a:t>
            </a:r>
          </a:p>
          <a:p>
            <a:pPr marL="0" indent="0" algn="just">
              <a:buNone/>
            </a:pPr>
            <a:r>
              <a:rPr lang="ru-RU" sz="1600" dirty="0" smtClean="0"/>
              <a:t>	День </a:t>
            </a:r>
            <a:r>
              <a:rPr lang="ru-RU" sz="1600" dirty="0"/>
              <a:t>здоровья в школе – это весёлый праздник, праздник хорошего настроения, спорта и здоровья. Этот праздник призван пропагандировать здоровый образ жизни и занятие спортом. Дети – это наше будущее. Чтобы наше будущее было здоровым, нужно с малых лет прививать детям навыки здорового образа жизни, воспитывать в них бережное отношение к своему собственному здоровью, приучать их к спорту. В условиях сегодняшней жизни, день здоровья в школе – это невероятно нужное мероприятие. </a:t>
            </a:r>
          </a:p>
          <a:p>
            <a:pPr marL="0" indent="0">
              <a:buNone/>
            </a:pPr>
            <a:endParaRPr lang="ru-RU" sz="1800" dirty="0">
              <a:solidFill>
                <a:srgbClr val="0000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157192"/>
            <a:ext cx="1999560" cy="1505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9999" y="5157192"/>
            <a:ext cx="2008805" cy="1505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1861" y="-5680"/>
            <a:ext cx="2659645" cy="2862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-5680"/>
            <a:ext cx="3270845" cy="1923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7842" y="5179284"/>
            <a:ext cx="2070461" cy="3104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9517" y="5055111"/>
            <a:ext cx="2865368" cy="16765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3615" y="1017107"/>
            <a:ext cx="1632419" cy="10661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152" y="-54552"/>
            <a:ext cx="8949704" cy="5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7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A21E2-4F48-4860-852A-9A1E83376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6632"/>
            <a:ext cx="6984776" cy="504056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b="1" dirty="0"/>
              <a:t>Ф</a:t>
            </a:r>
            <a:r>
              <a:rPr lang="ru-RU" b="1" dirty="0" smtClean="0"/>
              <a:t>изическая активность.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7646534"/>
              </p:ext>
            </p:extLst>
          </p:nvPr>
        </p:nvGraphicFramePr>
        <p:xfrm>
          <a:off x="89714" y="611938"/>
          <a:ext cx="8892564" cy="6230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186">
                  <a:extLst>
                    <a:ext uri="{9D8B030D-6E8A-4147-A177-3AD203B41FA5}">
                      <a16:colId xmlns:a16="http://schemas.microsoft.com/office/drawing/2014/main" xmlns="" val="1614763567"/>
                    </a:ext>
                  </a:extLst>
                </a:gridCol>
                <a:gridCol w="2839642">
                  <a:extLst>
                    <a:ext uri="{9D8B030D-6E8A-4147-A177-3AD203B41FA5}">
                      <a16:colId xmlns:a16="http://schemas.microsoft.com/office/drawing/2014/main" xmlns="" val="3749263497"/>
                    </a:ext>
                  </a:extLst>
                </a:gridCol>
                <a:gridCol w="4184736">
                  <a:extLst>
                    <a:ext uri="{9D8B030D-6E8A-4147-A177-3AD203B41FA5}">
                      <a16:colId xmlns:a16="http://schemas.microsoft.com/office/drawing/2014/main" xmlns="" val="1287010952"/>
                    </a:ext>
                  </a:extLst>
                </a:gridCol>
              </a:tblGrid>
              <a:tr h="433840"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вызовы (проблемы)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Предпринятые действия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839393"/>
                  </a:ext>
                </a:extLst>
              </a:tr>
              <a:tr h="604278">
                <a:tc rowSpan="5"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Гиподинамия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 здоровья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Привитие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детям навыков здорового образа жизни, воспитание в них бережного отношения к своему собственному здоровью, приучение к спорту.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342855"/>
                  </a:ext>
                </a:extLst>
              </a:tr>
              <a:tr h="604278">
                <a:tc v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Скандинавская ходьба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 мышц спины,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плечевого пояса, тренировка мышц сердца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чувства равновесия,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координации движений,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холестерина в крови, улучшение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кишечника.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2297196"/>
                  </a:ext>
                </a:extLst>
              </a:tr>
              <a:tr h="466266">
                <a:tc vMerge="1"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Снижает вес,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лучшает зрение, метаболизм, укрепляет мышцы, сердце, поднимает интеллект и производительность.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7800888"/>
                  </a:ext>
                </a:extLst>
              </a:tr>
              <a:tr h="6042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Национальные подвижные игры народа Саха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Народная игра принимает всех, не отвергая как делает спорт, не говоря об ослабленных детях. Умение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 самостоятельно и с удовольствием играть.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10965795"/>
                  </a:ext>
                </a:extLst>
              </a:tr>
              <a:tr h="774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Юные туристы-спасатели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Туристские походы и экскурсии - это постоянное совершенствование спортивного мастерства и изучения природного, культурного и исторического наследия своей малой родины. </a:t>
                      </a:r>
                      <a:endParaRPr lang="ru-RU" sz="11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832429"/>
                  </a:ext>
                </a:extLst>
              </a:tr>
              <a:tr h="6042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Социальная адаптация школьников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Адаптивная физическая культура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Реабилитация и адаптация к нормальной социальной среде детей с ограниченными возможностями, преодоление психологических барьеров, препятствующих ощущению полноценной жизни</a:t>
                      </a:r>
                      <a:endParaRPr lang="ru-RU" sz="1100" b="0" u="none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7249781"/>
                  </a:ext>
                </a:extLst>
              </a:tr>
              <a:tr h="43384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Сколиоз 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в учебном процессе специальной мебели - конторок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опорно-двигательного аппарата,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повышение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иммунитета, исчезает утомляемость. 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9230103"/>
                  </a:ext>
                </a:extLst>
              </a:tr>
              <a:tr h="77471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Мышцы застаиваются и остаются в напряжении из-за неподвижного сидения на уроке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Танцевальные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переменки 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Танец обеспечивает доставку кислорода в головной мозг, улучшается память и мыслительные способности. Полезен танец для позвоночника - это главная проблема современных детей.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5398033"/>
                  </a:ext>
                </a:extLst>
              </a:tr>
              <a:tr h="913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Условия для развития и оздоровления детей и подростков в летний период</a:t>
                      </a:r>
                    </a:p>
                    <a:p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Летний оздоровительный лагерь «Океан надежд»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оздоровление детей.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крепление здоровья: утренняя зарядка, веселые старты, пешие прогулки и т.д.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685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9160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3693"/>
            <a:ext cx="8229600" cy="42332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232DEF"/>
                </a:solidFill>
              </a:rPr>
              <a:t>Физическая активность.</a:t>
            </a:r>
            <a:br>
              <a:rPr lang="ru-RU" b="1" dirty="0">
                <a:solidFill>
                  <a:srgbClr val="232DEF"/>
                </a:solidFill>
              </a:rPr>
            </a:br>
            <a:endParaRPr lang="ru-RU" b="1" dirty="0">
              <a:solidFill>
                <a:srgbClr val="232DE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6901" y="836712"/>
            <a:ext cx="4531299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232DEF"/>
                </a:solidFill>
              </a:rPr>
              <a:t>Национальные подвижные игры народа </a:t>
            </a:r>
            <a:r>
              <a:rPr lang="ru-RU" sz="1600" b="1" dirty="0" smtClean="0">
                <a:solidFill>
                  <a:srgbClr val="232DEF"/>
                </a:solidFill>
              </a:rPr>
              <a:t>Саха.</a:t>
            </a:r>
          </a:p>
          <a:p>
            <a:pPr marL="0" indent="0">
              <a:buNone/>
            </a:pPr>
            <a:endParaRPr lang="ru-RU" sz="1600" b="1" dirty="0">
              <a:solidFill>
                <a:srgbClr val="232DE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232DEF"/>
                </a:solidFill>
              </a:rPr>
              <a:t>Скандинавская </a:t>
            </a:r>
            <a:r>
              <a:rPr lang="ru-RU" sz="1600" b="1" dirty="0" smtClean="0">
                <a:solidFill>
                  <a:srgbClr val="232DEF"/>
                </a:solidFill>
              </a:rPr>
              <a:t>ходьба.</a:t>
            </a:r>
            <a:endParaRPr lang="ru-RU" sz="1600" b="1" dirty="0">
              <a:solidFill>
                <a:srgbClr val="232DE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032" y="1492244"/>
            <a:ext cx="2321224" cy="929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1434" y="1381980"/>
            <a:ext cx="1350373" cy="1296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581" y="2671964"/>
            <a:ext cx="2297675" cy="973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8422" y="2429813"/>
            <a:ext cx="1716396" cy="1288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48" y="-80763"/>
            <a:ext cx="8949704" cy="4755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581" y="3879634"/>
            <a:ext cx="2322534" cy="10225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36997" y="3753877"/>
            <a:ext cx="1650268" cy="1266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8909" y="5174556"/>
            <a:ext cx="2279348" cy="10627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36997" y="5129024"/>
            <a:ext cx="1691241" cy="13688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5490" y="1421750"/>
            <a:ext cx="2281698" cy="18283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75867" y="2606806"/>
            <a:ext cx="2573244" cy="20764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7553" y="4581128"/>
            <a:ext cx="2747016" cy="20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5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8358</TotalTime>
  <Words>1633</Words>
  <Application>Microsoft Office PowerPoint</Application>
  <PresentationFormat>Экран (4:3)</PresentationFormat>
  <Paragraphs>259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Тема5</vt:lpstr>
      <vt:lpstr>Тема Office</vt:lpstr>
      <vt:lpstr>Муниципальное общеобразовательное бюджетное учреждение «Средняя общеобразовательная школа №9 имени М.И.Кершенгольца»  г. Якутска, Республики Саха (Якутия) </vt:lpstr>
      <vt:lpstr>School9Yakutsk-здоровое образование</vt:lpstr>
      <vt:lpstr>В школе действует Программа «Школа здоровья», которая является комплексной, в ней особое внимание уделено медико-биологическим, психологическим и социальным аспектам физического и нравственного здоровья детей.</vt:lpstr>
      <vt:lpstr>Республика Саха (Якутия)  Муниципальное общеобразовательное бюджетное учреждение «Средняя общеобразовательная школа №9 имени М.И.Кершенгольца» г.Якутска, ул. Дзержинского, 17. </vt:lpstr>
      <vt:lpstr>Слайд 5</vt:lpstr>
      <vt:lpstr>Слайд 6</vt:lpstr>
      <vt:lpstr>Спорт в школе. </vt:lpstr>
      <vt:lpstr> Физическая активность. </vt:lpstr>
      <vt:lpstr>Физическая активность. </vt:lpstr>
      <vt:lpstr>Физическая активность. </vt:lpstr>
      <vt:lpstr>Выпускники МОБУ СОШ № 9 им. М. И. Кершенгольца </vt:lpstr>
      <vt:lpstr>Республика Саха (Якутия)  Муниципальное общеобразовательное бюджетное учреждение «Средняя общеобразовательная школа №9 имени М.И.Кершенгольца» г.Якутска, ул. Дзержинского, 17. </vt:lpstr>
      <vt:lpstr>Здоровое питание.  </vt:lpstr>
      <vt:lpstr>Психолого-педагогическое сопровождение ребенка в инклюзивном образовательном пространстве. </vt:lpstr>
      <vt:lpstr>Образовательная среда развития личности.   </vt:lpstr>
      <vt:lpstr>Модель здоровьесбережения</vt:lpstr>
      <vt:lpstr>                                   Динамическая модель мониторинга здоровьесбережения ребенка .   </vt:lpstr>
      <vt:lpstr>Анкетирования удовлетворенности родителей (законных представителей) образовательным процессом, качеством школьных образовательных услуг.</vt:lpstr>
      <vt:lpstr>Достижения МОБУ СОШ№9 им.М.И.Кершенгольца в сохранении здоровья учащихся.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307</cp:revision>
  <dcterms:modified xsi:type="dcterms:W3CDTF">2020-05-07T10:23:04Z</dcterms:modified>
</cp:coreProperties>
</file>