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06" r:id="rId3"/>
    <p:sldId id="266" r:id="rId4"/>
    <p:sldId id="304" r:id="rId5"/>
    <p:sldId id="271" r:id="rId6"/>
    <p:sldId id="295" r:id="rId7"/>
    <p:sldId id="259" r:id="rId8"/>
    <p:sldId id="297" r:id="rId9"/>
    <p:sldId id="303" r:id="rId10"/>
    <p:sldId id="287" r:id="rId11"/>
    <p:sldId id="302" r:id="rId12"/>
    <p:sldId id="305" r:id="rId13"/>
    <p:sldId id="299" r:id="rId14"/>
    <p:sldId id="275" r:id="rId15"/>
    <p:sldId id="260" r:id="rId16"/>
    <p:sldId id="265" r:id="rId17"/>
    <p:sldId id="293" r:id="rId18"/>
    <p:sldId id="263" r:id="rId19"/>
    <p:sldId id="267" r:id="rId20"/>
    <p:sldId id="257" r:id="rId21"/>
    <p:sldId id="261" r:id="rId22"/>
    <p:sldId id="262" r:id="rId23"/>
    <p:sldId id="258" r:id="rId24"/>
    <p:sldId id="279" r:id="rId25"/>
    <p:sldId id="294" r:id="rId26"/>
    <p:sldId id="272" r:id="rId27"/>
    <p:sldId id="278" r:id="rId28"/>
    <p:sldId id="280" r:id="rId29"/>
    <p:sldId id="281" r:id="rId30"/>
    <p:sldId id="264" r:id="rId31"/>
    <p:sldId id="273" r:id="rId32"/>
    <p:sldId id="274" r:id="rId33"/>
    <p:sldId id="283" r:id="rId34"/>
    <p:sldId id="269" r:id="rId35"/>
    <p:sldId id="300" r:id="rId36"/>
    <p:sldId id="286" r:id="rId37"/>
    <p:sldId id="256" r:id="rId38"/>
    <p:sldId id="311" r:id="rId39"/>
    <p:sldId id="315" r:id="rId40"/>
    <p:sldId id="308" r:id="rId41"/>
    <p:sldId id="312" r:id="rId42"/>
    <p:sldId id="314" r:id="rId43"/>
    <p:sldId id="313" r:id="rId44"/>
    <p:sldId id="316" r:id="rId45"/>
    <p:sldId id="318" r:id="rId46"/>
    <p:sldId id="317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Участников конференции </a:t>
            </a:r>
            <a:endParaRPr lang="ru-RU" sz="4000" dirty="0">
              <a:solidFill>
                <a:srgbClr val="FF0000"/>
              </a:solidFill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9"/>
          <c:dLbls>
            <c:dLbl>
              <c:idx val="0"/>
              <c:layout>
                <c:manualLayout>
                  <c:x val="-0.12737285891377068"/>
                  <c:y val="0.1087465395744232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5400" b="1" i="0" u="none" strike="noStrike" kern="1200" baseline="0" dirty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0.12249456317960261"/>
                  <c:y val="-9.8243756348350905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5400" b="1" i="0" u="none" strike="noStrike" kern="1200" baseline="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5400" b="1" i="0" u="none" strike="noStrike" kern="1200" baseline="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rPr>
                      <a:t>37</a:t>
                    </a:r>
                    <a:endParaRPr sz="3600" b="1" i="0" u="none" strike="noStrike" kern="1200" baseline="0" dirty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0.12956630421197354"/>
                  <c:y val="-0.30987507615144766"/>
                </c:manualLayout>
              </c:layout>
              <c:tx>
                <c:rich>
                  <a:bodyPr/>
                  <a:lstStyle/>
                  <a:p>
                    <a:r>
                      <a:rPr lang="en-US" sz="5400" b="1" dirty="0">
                        <a:solidFill>
                          <a:srgbClr val="FFFF00"/>
                        </a:solidFill>
                      </a:rPr>
                      <a:t>63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0.17329666582371783"/>
                  <c:y val="5.518862098438306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5400" b="1" i="0" u="none" strike="noStrike" kern="1200" baseline="0" dirty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37</c:v>
                </c:pt>
                <c:pt idx="2">
                  <c:v>63</c:v>
                </c:pt>
                <c:pt idx="3">
                  <c:v>50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98426584176977849"/>
          <c:y val="0.64387719353081418"/>
          <c:w val="6.2103487064117061E-3"/>
          <c:h val="4.3886244455110461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0.27049</cdr:x>
      <cdr:y>0.61176</cdr:y>
    </cdr:from>
    <cdr:to>
      <cdr:x>0.43121</cdr:x>
      <cdr:y>0.71783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7454" y="3714776"/>
          <a:ext cx="1400705" cy="644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bg1"/>
              </a:solidFill>
            </a:rPr>
            <a:t>2011 г</a:t>
          </a:r>
          <a:endParaRPr lang="ru-RU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0.15574</cdr:x>
      <cdr:y>0.35294</cdr:y>
    </cdr:from>
    <cdr:to>
      <cdr:x>0.34386</cdr:x>
      <cdr:y>0.459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57322" y="2143140"/>
          <a:ext cx="1639538" cy="644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bg1"/>
              </a:solidFill>
            </a:rPr>
            <a:t>2010 г.</a:t>
          </a:r>
          <a:r>
            <a:rPr lang="ru-RU" sz="2400" dirty="0" smtClean="0">
              <a:solidFill>
                <a:schemeClr val="bg1"/>
              </a:solidFill>
            </a:rPr>
            <a:t>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0.54098</cdr:x>
      <cdr:y>0.29412</cdr:y>
    </cdr:from>
    <cdr:to>
      <cdr:x>0.68384</cdr:x>
      <cdr:y>0.33521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714908" y="1785950"/>
          <a:ext cx="1245071" cy="249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bg1"/>
              </a:solidFill>
            </a:rPr>
            <a:t>2008 г</a:t>
          </a:r>
          <a:r>
            <a:rPr lang="ru-RU" sz="2400" dirty="0" smtClean="0"/>
            <a:t>.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0.58036</cdr:x>
      <cdr:y>0.42466</cdr:y>
    </cdr:from>
    <cdr:to>
      <cdr:x>0.71429</cdr:x>
      <cdr:y>0.47945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43438" y="2214557"/>
          <a:ext cx="107157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bg1"/>
              </a:solidFill>
            </a:rPr>
            <a:t>2009 г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4F0A-F20F-4B8F-8036-5EFD9ABE19A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FABC-663E-46B0-83BE-3240483C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4F0A-F20F-4B8F-8036-5EFD9ABE19A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FABC-663E-46B0-83BE-3240483C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4F0A-F20F-4B8F-8036-5EFD9ABE19A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FABC-663E-46B0-83BE-3240483C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4F0A-F20F-4B8F-8036-5EFD9ABE19A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FABC-663E-46B0-83BE-3240483C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4F0A-F20F-4B8F-8036-5EFD9ABE19A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FABC-663E-46B0-83BE-3240483C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4F0A-F20F-4B8F-8036-5EFD9ABE19A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FABC-663E-46B0-83BE-3240483C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4F0A-F20F-4B8F-8036-5EFD9ABE19A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FABC-663E-46B0-83BE-3240483C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4F0A-F20F-4B8F-8036-5EFD9ABE19A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FABC-663E-46B0-83BE-3240483C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4F0A-F20F-4B8F-8036-5EFD9ABE19A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FABC-663E-46B0-83BE-3240483C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4F0A-F20F-4B8F-8036-5EFD9ABE19A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FABC-663E-46B0-83BE-3240483C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4F0A-F20F-4B8F-8036-5EFD9ABE19A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FABC-663E-46B0-83BE-3240483C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54F0A-F20F-4B8F-8036-5EFD9ABE19AC}" type="datetimeFigureOut">
              <a:rPr lang="ru-RU" smtClean="0"/>
              <a:pPr/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2FABC-663E-46B0-83BE-3240483C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19688" t="21667" r="23593" b="9166"/>
          <a:stretch>
            <a:fillRect/>
          </a:stretch>
        </p:blipFill>
        <p:spPr bwMode="auto">
          <a:xfrm>
            <a:off x="-26714" y="0"/>
            <a:ext cx="91707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4" descr="http://im5-tub.yandex.net/i?id=67146649-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3643338" cy="1428736"/>
          </a:xfrm>
          <a:prstGeom prst="rect">
            <a:avLst/>
          </a:prstGeom>
          <a:noFill/>
        </p:spPr>
      </p:pic>
      <p:pic>
        <p:nvPicPr>
          <p:cNvPr id="1026" name="Picture 2" descr="C:\Users\123\Pictures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5179552"/>
            <a:ext cx="1369909" cy="1678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180344"/>
            <a:ext cx="8858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Цветок белой ромашки, который дал название акции, выбран эмблемой борьбы с туберкулёзом в 1911 году по инициативе Всероссийской лиги борьбы с туберкулёзом. И с тех пор неизменно является “фирменным знаком” мероприятий, привлекающих внимание общества и власти к проблеме туберкулёза, символом помощи и надежды для больных этим тяжелым недугом во всем мире.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142984"/>
            <a:ext cx="55007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Праздник «Белый цветок жизни» это день бескорыстия, людской доброты и любви к ближнему. Больным он даёт надежду на исцеление, тем, кто помогал, – возможность проявить свои лучшие человеческие качества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81439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 прогнозам ВОЗ, в ближайшие десять лет туберкулёз останется одной из десяти ведущих причин заболеваемости и смертности в мире.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Эффективность своевременного лечения туберкулёза высока на ранних стадиях и резко снижается на более поздних стадиях заболевания. В связи с этим ранняя обращаемость к врачу и </a:t>
            </a:r>
            <a:r>
              <a:rPr lang="ru-RU" sz="2800" b="1" dirty="0" smtClean="0">
                <a:solidFill>
                  <a:srgbClr val="FFC000"/>
                </a:solidFill>
              </a:rPr>
              <a:t>своевременное флюорографическое обследование имеет решающее значение.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При условии своевременно начатого лечения существенно сокращается смертность от туберкулёза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000504"/>
            <a:ext cx="8501122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  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Многие избегают флюорографического осмотра, считая это вредным для здоровья. Но всем следует знать, что доза облучения, получаемая при таком обследовании, равна одному дню, проведенному на солнце, и вреда здоровью не приносит!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r>
              <a:rPr lang="ru-RU" dirty="0" smtClean="0"/>
              <a:t>Что нужно знать о ТБ</a:t>
            </a:r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1500174"/>
            <a:ext cx="857256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Туберкулез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это хроническая бактериальная инфекция, вызывающая наибольшее количество смертей во всем мире. Возбудитель заболевания, микобактерия туберкулеза (палочка Коха, бацилла Коха), распространяется воздушно-капельным путем — при чихании, кашле, разговоре. Первоначально опасная бацилла поражает легкие, однако инфекции могут быть подвержены и другие органы. У большинства инфицированных никогда не развивается сам туберкулез. Это происходит только у людей с ослабленной иммунной системой (особенно ВИЧ-инфицированных), когда бацилла преодолевает все защитные барьеры организма, размножается и вызывает активно текущее заболевание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Заразными являются только те больные, 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которых туберкулез находится в активной стадии.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123\Pictures\iCA42IBW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1904981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4. Что означает слово туберкулез?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643446"/>
            <a:ext cx="8072494" cy="1479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800" b="1" dirty="0" smtClean="0">
                <a:solidFill>
                  <a:srgbClr val="000000"/>
                </a:solidFill>
              </a:rPr>
              <a:t>название «туберкулез» появилось в начале прошлого столетия, когда в органах умерших от туберкулеза людей были обнаружены изменения в виде бугорков. Бугорок на латыни – «туберкул». </a:t>
            </a:r>
          </a:p>
        </p:txBody>
      </p:sp>
      <p:pic>
        <p:nvPicPr>
          <p:cNvPr id="27649" name="Picture 1" descr="C:\Users\123\Pictures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337380" cy="2643206"/>
          </a:xfrm>
          <a:prstGeom prst="rect">
            <a:avLst/>
          </a:prstGeom>
          <a:noFill/>
        </p:spPr>
      </p:pic>
      <p:pic>
        <p:nvPicPr>
          <p:cNvPr id="27650" name="Picture 2" descr="C:\Users\123\Pictures\iCAIQUS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3619525" cy="2737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5. Как называется врач лечащий ТБ?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0694" y="3429000"/>
            <a:ext cx="3143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</a:rPr>
              <a:t>фтизиатр</a:t>
            </a:r>
            <a:endParaRPr lang="ru-RU" sz="4400" dirty="0"/>
          </a:p>
        </p:txBody>
      </p:sp>
      <p:pic>
        <p:nvPicPr>
          <p:cNvPr id="7" name="Picture 24" descr="http://im4-tub.yandex.net/i?id=208812898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447677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6. Кто  болеет ТБ? Только люди?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928926" y="1600200"/>
            <a:ext cx="5757874" cy="4972072"/>
          </a:xfrm>
        </p:spPr>
        <p:txBody>
          <a:bodyPr>
            <a:normAutofit fontScale="6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300" b="1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Нет, и животные. Поэтому вероятность заразиться от употребления плохо обработанного термически мяса и молока больного животного достаточно велика.</a:t>
            </a:r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300" b="1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Таким образом, туберкулезом возможно заразиться даже не имея прямого контакта с больным?</a:t>
            </a:r>
            <a:endParaRPr lang="ru-RU" sz="3300" b="1" dirty="0" smtClean="0">
              <a:solidFill>
                <a:srgbClr val="4D4D4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300" b="1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Палочка Коха – возбудитель туберкулеза – очень коварная. Проникая в организм, микобактерии туберкулеза распространяются, но при этом не обязательно, вызывают заболевание. Многие из них просто погибают, некоторые – годами живут, до поры, до времени, не причиняя вреда организму. Но срабатывают неблагоприятные факторы, и болезнь начинает прогрессировать.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8" name="Picture 16" descr="http://im2-tub.yandex.net/i?id=113656095-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256"/>
            <a:ext cx="2286015" cy="2357454"/>
          </a:xfrm>
          <a:prstGeom prst="rect">
            <a:avLst/>
          </a:prstGeom>
          <a:noFill/>
        </p:spPr>
      </p:pic>
      <p:pic>
        <p:nvPicPr>
          <p:cNvPr id="2050" name="Picture 2" descr="C:\Users\123\Pictures\imagesCAUKKCW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2800350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7. Какие органы чаще всего поражаются при ТБ?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429000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</a:rPr>
              <a:t>легкие</a:t>
            </a:r>
            <a:endParaRPr lang="ru-RU" sz="4000" dirty="0"/>
          </a:p>
        </p:txBody>
      </p:sp>
      <p:pic>
        <p:nvPicPr>
          <p:cNvPr id="4098" name="Picture 2" descr="C:\Users\123\Pictures\iCA36O1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357430"/>
            <a:ext cx="4107047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250" y="714356"/>
            <a:ext cx="590075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8. Какие симптомы заболевания туберкулёзом  вы знаете? 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929198"/>
            <a:ext cx="8429684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tabLst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</a:t>
            </a:r>
            <a:endParaRPr lang="ru-RU" sz="3200" b="1" dirty="0" smtClean="0">
              <a:solidFill>
                <a:srgbClr val="00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3071810"/>
            <a:ext cx="857255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сильный кашель продолжительностью 3 недели и более (когда туберкулез локализован в легких);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боль в груди, кашель с выделением мокроты и, возможно, крови;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слабость или утомляемость;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потеря веса и аппетита;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озноб, жар и ночное потоотделение;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могут быть изменения на снимках грудной клетки, положительные результаты мазка или посева.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 descr="C:\Users\123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295657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Рисунок 6"/>
          <p:cNvGraphicFramePr>
            <a:graphicFrameLocks noGrp="1"/>
          </p:cNvGraphicFramePr>
          <p:nvPr>
            <p:ph type="pic" idx="4294967295"/>
          </p:nvPr>
        </p:nvGraphicFramePr>
        <p:xfrm>
          <a:off x="285720" y="357166"/>
          <a:ext cx="8715436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9. Старинное название болезни и почему так называется?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1785926"/>
            <a:ext cx="5000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</a:rPr>
              <a:t>чахотка, т.к часто чихают, становятся худыми и слабыми «чахлыми»</a:t>
            </a:r>
            <a:endParaRPr lang="ru-RU" sz="3200" dirty="0"/>
          </a:p>
        </p:txBody>
      </p:sp>
      <p:pic>
        <p:nvPicPr>
          <p:cNvPr id="5" name="Picture 2" descr="http://im6-tub.yandex.net/i?id=138278351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3655858" cy="2428892"/>
          </a:xfrm>
          <a:prstGeom prst="rect">
            <a:avLst/>
          </a:prstGeom>
          <a:noFill/>
        </p:spPr>
      </p:pic>
      <p:pic>
        <p:nvPicPr>
          <p:cNvPr id="29699" name="Picture 3" descr="C:\Users\123\Pictures\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3731785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10. Назовите пути заражения туберкулёзом?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143380"/>
            <a:ext cx="8358246" cy="171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4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3200" b="1" dirty="0" smtClean="0">
                <a:solidFill>
                  <a:srgbClr val="000000"/>
                </a:solidFill>
              </a:rPr>
              <a:t>воздушно-капельный – мокрота, слизь больного при чихании; 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0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3200" b="1" dirty="0" smtClean="0">
                <a:solidFill>
                  <a:srgbClr val="000000"/>
                </a:solidFill>
              </a:rPr>
              <a:t>от животных – молоко, мясо, контакт с животными.</a:t>
            </a:r>
          </a:p>
        </p:txBody>
      </p:sp>
      <p:pic>
        <p:nvPicPr>
          <p:cNvPr id="26625" name="Picture 1" descr="C:\Users\123\Pictures\iCAK53F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785926"/>
            <a:ext cx="2440904" cy="1838814"/>
          </a:xfrm>
          <a:prstGeom prst="rect">
            <a:avLst/>
          </a:prstGeom>
          <a:noFill/>
        </p:spPr>
      </p:pic>
      <p:pic>
        <p:nvPicPr>
          <p:cNvPr id="5" name="Picture 3" descr="C:\Users\123\Pictures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1" y="1785926"/>
            <a:ext cx="3093191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11. Кто чаще всего заболевает туберкулёзом?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429132"/>
            <a:ext cx="8001056" cy="211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tabLst>
                <a:tab pos="0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3200" b="1" dirty="0" smtClean="0">
                <a:solidFill>
                  <a:srgbClr val="000000"/>
                </a:solidFill>
              </a:rPr>
              <a:t>люди с ослабленным иммунитетом, больные язвой, диабетом, 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0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3200" b="1" dirty="0" smtClean="0">
                <a:solidFill>
                  <a:srgbClr val="000000"/>
                </a:solidFill>
              </a:rPr>
              <a:t>страдающие наркоманией, алкоголизмом, ослабленные стрессом переутомлением, курящие</a:t>
            </a:r>
          </a:p>
        </p:txBody>
      </p:sp>
      <p:pic>
        <p:nvPicPr>
          <p:cNvPr id="25601" name="Picture 1" descr="C:\Users\123\Pictures\iCAWR1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1785950" cy="2705985"/>
          </a:xfrm>
          <a:prstGeom prst="rect">
            <a:avLst/>
          </a:prstGeom>
          <a:noFill/>
        </p:spPr>
      </p:pic>
      <p:pic>
        <p:nvPicPr>
          <p:cNvPr id="25604" name="Picture 4" descr="C:\Users\123\Pictures\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3571900" cy="2682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12. </a:t>
            </a:r>
            <a:r>
              <a:rPr lang="ru-RU" sz="3600" b="1" dirty="0" smtClean="0">
                <a:solidFill>
                  <a:srgbClr val="FF0000"/>
                </a:solidFill>
              </a:rPr>
              <a:t>Кто открыл возбудителя туберкулеза?  В каком году? Какой награды удостоен за это открытие ?</a:t>
            </a:r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43116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немецкий бактериолог Роберт Кох при микроскопии мокроты больного, бациллой Коха (БК), в 1882 г. </a:t>
            </a:r>
            <a:endParaRPr lang="ru-RU" sz="2800" dirty="0"/>
          </a:p>
        </p:txBody>
      </p:sp>
      <p:pic>
        <p:nvPicPr>
          <p:cNvPr id="3074" name="Picture 2" descr="C:\Users\123\Pictures\1282291651_vklad-v-razvitii-ucheniya-o-tuberkule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32070"/>
            <a:ext cx="3533786" cy="5111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 истории</a:t>
            </a:r>
            <a:endParaRPr lang="ru-RU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34" y="1428736"/>
            <a:ext cx="842968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 1882 г. микробиолог Роберт Кох открыл способ окрашивания, который позволил ему увидеть, идентифицировать и описать возбудителя туберкулеза — микобактерию туберкулеза, или палочку Коха. За это в 1905 г. Кох получил Нобелевскую премию. В 1890 г. Кох изобрел водно-глицериновый экстракт из микобактерий под названием "туберкулин", изначально предложенный для лечения туберкулеза, но оказавшийся неэффективным.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Тем не менее, это важное открытие.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Австриец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Клеменс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Пирке в 1907 г. обнаружил, что при повторном контакте больного с туберкулезным антигеном (туберкулином) проявляется аллергическая реакция. Пирке предложил наносить туберкулин на поврежденную скальпелем кожу для диагностики туберкулеза (реакция Пирке), а чуть позже французский врач Шарль Манту стал вводить туберкулин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внутрикожно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Так был изобретен широко применяемый до сих пор туберкулиновый кожный тест, или реакция Манту. Проба в модификации Манту применяется в России с 1965 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123\Pictures\images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" cy="1543050"/>
          </a:xfrm>
          <a:prstGeom prst="rect">
            <a:avLst/>
          </a:prstGeom>
          <a:noFill/>
        </p:spPr>
      </p:pic>
      <p:pic>
        <p:nvPicPr>
          <p:cNvPr id="13315" name="Picture 3" descr="C:\Users\123\Pictures\imagesCAK4SG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4888" y="0"/>
            <a:ext cx="1225296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14282" y="214290"/>
            <a:ext cx="8229600" cy="9398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Излечим туберкулёз?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85720" y="2000240"/>
            <a:ext cx="8643998" cy="4857760"/>
          </a:xfrm>
        </p:spPr>
        <p:txBody>
          <a:bodyPr>
            <a:normAutofit fontScale="775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Туберкулез, как и любое другое заболевание, лучше поддается лечению на ранних стадиях? Для этого проводятся регулярные флюорографические обследования населения, начиная с 15 лет. В основном, один раз в год. Для так называемого неорганизованного населения (пенсионеры, неработающие) – один раз в два года. Детям и подросткам до 14 лет включительно ежегодно проводятся пробы Манту. Подкожно вводится разрушенный продукт туберкулезной палочки (убитая палочка Коха) для того, чтобы определить реакцию детского организма на нее. А следовательно, состояние иммунной системы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214422"/>
            <a:ext cx="4479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Лечение ТБ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13. Что </a:t>
            </a:r>
            <a:r>
              <a:rPr lang="ru-RU" b="1" dirty="0">
                <a:solidFill>
                  <a:srgbClr val="FF0000"/>
                </a:solidFill>
              </a:rPr>
              <a:t>такое проба Манту? 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407194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857232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 нашей стране пробу Манту ставят всем детям старше года:  многие молодые мамы и папы еще с собственного детства помнят маленькую "пуговку" на руке. Зачем нужен этот тест,  о чем он может рассказать и чему помочь?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2928934"/>
            <a:ext cx="84296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Проба Манту (ее другие названия, туберкулиновая проба, представляет собой иммунологический тест на наличие в организме туберкулезной палочки.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123\Pictures\images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16881"/>
            <a:ext cx="3643338" cy="2393818"/>
          </a:xfrm>
          <a:prstGeom prst="rect">
            <a:avLst/>
          </a:prstGeom>
          <a:noFill/>
        </p:spPr>
      </p:pic>
      <p:pic>
        <p:nvPicPr>
          <p:cNvPr id="8" name="Picture 3" descr="C:\Users\123\Pictures\imagesCAKWIXW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0885" y="4214818"/>
            <a:ext cx="3505957" cy="2278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1142984"/>
            <a:ext cx="89297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 нашей стране проба Манту проводится 1 раз в год, независимо от результатов предыдущей пробы, начиная с возраста 12 месяцев.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Проба Манту ставится в положении сидя специальным туберкулиновым шприцем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внутрикожно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(в среднюю треть внутренней поверхности предплечья). После введения туберкулина образуется папула по типу «лимонной корочки».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Родители должны удержать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малыша от расчесывания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места введения туберкулина, так как это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может повлиять на результат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пробы.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123\Pictures\images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97948"/>
            <a:ext cx="4352937" cy="2860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2844" y="1428736"/>
            <a:ext cx="47863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Через 72 часа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прозрачной линейкой (чтобы был виден максимальный диаметр инфильтрата) измеряют и регистрируют поперечный (по отношению к оси руки) размер инфильтрата в миллиметрах.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123\Pictures\imagesCAKWIX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857628"/>
            <a:ext cx="3956567" cy="2571768"/>
          </a:xfrm>
          <a:prstGeom prst="rect">
            <a:avLst/>
          </a:prstGeom>
          <a:noFill/>
        </p:spPr>
      </p:pic>
      <p:pic>
        <p:nvPicPr>
          <p:cNvPr id="7171" name="Picture 3" descr="C:\Users\123\Pictures\imagesCA4FRGY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8604"/>
            <a:ext cx="3286148" cy="2688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85728"/>
            <a:ext cx="518637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14. Какой может быть реакция Манту?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1785927"/>
            <a:ext cx="857256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отрицательная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отсутствие инфильтрата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(уплотнения), гиперемии (покраснения) или наличие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уколочной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реакции (0-1 мм);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b="1" i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 descr="C:\Users\123\Pictures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3000365" cy="20475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303455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положительная 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 выраженный </a:t>
            </a:r>
            <a:r>
              <a:rPr lang="ru-RU" sz="2000" b="1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инфильтрат, папула диаметром 5 мм и более.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Такая реакция может быть слабоположительная (инфильтрат 5-9 мм); средней интенсивности — 10-14 мм; выраженная −15-16 мм или </a:t>
            </a:r>
            <a:r>
              <a:rPr lang="ru-RU" sz="20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гиперергическая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(слишком сильно выраженная). </a:t>
            </a:r>
            <a:r>
              <a:rPr lang="ru-RU" sz="20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Гиперергической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 детей и подростков считается реакция с диаметром инфильтрата 17 мм и более, у взрослых — 21 мм и более, а также </a:t>
            </a:r>
            <a:r>
              <a:rPr lang="ru-RU" sz="20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везикулонекротическая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реакция с образованием гнойничков и омертвения.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835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сомнительная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инфильтрат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(папула) размером 2-4 мм или гиперемия любого размера </a:t>
            </a:r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 уплотнения;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7249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1. В какой день и с какого года отмечается Всемирный день борьбы с туберкулёзом?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306" y="1857364"/>
            <a:ext cx="521497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24 </a:t>
            </a:r>
            <a:r>
              <a:rPr lang="ru-RU" sz="2000" b="1" dirty="0"/>
              <a:t>марта </a:t>
            </a:r>
            <a:r>
              <a:rPr lang="ru-RU" sz="2000" b="1" dirty="0" smtClean="0"/>
              <a:t>Кох </a:t>
            </a:r>
            <a:r>
              <a:rPr lang="ru-RU" sz="2000" b="1" dirty="0"/>
              <a:t>впервые выделил возбудителя туберкулеза. Потому каждый год именно 24 марта отмечается Всемирный день борьбы </a:t>
            </a:r>
            <a:r>
              <a:rPr lang="ru-RU" sz="2000" b="1" dirty="0" smtClean="0"/>
              <a:t>с этим </a:t>
            </a:r>
            <a:r>
              <a:rPr lang="ru-RU" sz="2000" b="1" dirty="0"/>
              <a:t>недугом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В 1993 г. Всемирной организацией здравоохранения туберкулез был объявлен национальным бедствием, а день 24 марта «Всемирным днем борьбы с туберкулезом». </a:t>
            </a:r>
          </a:p>
          <a:p>
            <a:r>
              <a:rPr lang="ru-RU" sz="4400" dirty="0"/>
              <a:t/>
            </a:r>
            <a:br>
              <a:rPr lang="ru-RU" sz="4400" dirty="0"/>
            </a:b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714884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Не </a:t>
            </a:r>
            <a:r>
              <a:rPr lang="ru-RU" sz="2000" b="1" dirty="0" smtClean="0"/>
              <a:t>каждое </a:t>
            </a:r>
            <a:r>
              <a:rPr lang="ru-RU" sz="2000" b="1" dirty="0"/>
              <a:t>заболевание удостаивается чести быть ежегодно всемирно отмеченным. Честь, признаем, сомнительная. И касается она самых тяжких, самых социально значимых недугов. Древнейший туберкулез именно из их числа. Он - </a:t>
            </a:r>
            <a:r>
              <a:rPr lang="ru-RU" sz="2000" b="1" dirty="0" smtClean="0"/>
              <a:t>оцифрованное </a:t>
            </a:r>
            <a:r>
              <a:rPr lang="ru-RU" sz="2000" b="1" dirty="0"/>
              <a:t>отражение неблагополучия в обществе. Плохие условия жизни, неуверенность в завтрашнем дне, стрессы физические и </a:t>
            </a:r>
            <a:r>
              <a:rPr lang="ru-RU" sz="2000" b="1" dirty="0" smtClean="0"/>
              <a:t>психологические... </a:t>
            </a:r>
            <a:endParaRPr lang="ru-RU" sz="2000" b="1" dirty="0"/>
          </a:p>
        </p:txBody>
      </p:sp>
      <p:pic>
        <p:nvPicPr>
          <p:cNvPr id="6" name="Picture 2" descr="http://im7-tub.yandex.net/i?id=3533970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143240" cy="236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15.  Как называется прививка от ТБ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000636"/>
            <a:ext cx="50720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</a:rPr>
              <a:t>Ответ:</a:t>
            </a:r>
          </a:p>
          <a:p>
            <a:r>
              <a:rPr lang="ru-RU" sz="4400" b="1" dirty="0" smtClean="0">
                <a:solidFill>
                  <a:srgbClr val="000000"/>
                </a:solidFill>
              </a:rPr>
              <a:t>БЦЖ</a:t>
            </a:r>
            <a:endParaRPr lang="ru-RU" sz="4400" dirty="0"/>
          </a:p>
        </p:txBody>
      </p:sp>
      <p:pic>
        <p:nvPicPr>
          <p:cNvPr id="5122" name="Picture 2" descr="C:\Users\123\Pictures\imagesCAB6JV2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3500462" cy="2625346"/>
          </a:xfrm>
          <a:prstGeom prst="rect">
            <a:avLst/>
          </a:prstGeom>
          <a:noFill/>
        </p:spPr>
      </p:pic>
      <p:pic>
        <p:nvPicPr>
          <p:cNvPr id="6" name="Picture 42" descr="http://im7-tub.yandex.net/i?id=111739835-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000504"/>
            <a:ext cx="2857520" cy="250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13. Назовите календарь введения БЦЖ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286388"/>
            <a:ext cx="5500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/>
              <a:t> </a:t>
            </a:r>
            <a:r>
              <a:rPr lang="ru-RU" sz="2000" b="1" dirty="0" smtClean="0"/>
              <a:t>3. 14</a:t>
            </a:r>
            <a:r>
              <a:rPr lang="ru-RU" sz="2000" b="1" dirty="0"/>
              <a:t> лет (также с контролем пробы Манту перед вакцинацией) — тем, кто не прививался в 7 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71612"/>
            <a:ext cx="5857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</a:t>
            </a:r>
            <a:r>
              <a:rPr lang="ru-RU" sz="2000" b="1" dirty="0" smtClean="0"/>
              <a:t>. первое введение вакцины в родильном доме, в первые 3-7 суток жизни (при отсутствии противопоказаний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3571876"/>
            <a:ext cx="600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2. далее — в 7 лет (с предварительным контролем пробы Манту и при условии, что она отрицательна</a:t>
            </a:r>
            <a:r>
              <a:rPr lang="ru-RU" b="1" dirty="0" smtClean="0"/>
              <a:t>) </a:t>
            </a:r>
          </a:p>
        </p:txBody>
      </p:sp>
      <p:pic>
        <p:nvPicPr>
          <p:cNvPr id="9219" name="Picture 3" descr="C:\Users\123\Pictures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428736"/>
            <a:ext cx="2428892" cy="2024077"/>
          </a:xfrm>
          <a:prstGeom prst="rect">
            <a:avLst/>
          </a:prstGeom>
          <a:noFill/>
        </p:spPr>
      </p:pic>
      <p:pic>
        <p:nvPicPr>
          <p:cNvPr id="11" name="Picture 4" descr="C:\Users\123\Pictures\iCA31TIG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956" y="3143247"/>
            <a:ext cx="2928284" cy="2201405"/>
          </a:xfrm>
          <a:prstGeom prst="rect">
            <a:avLst/>
          </a:prstGeom>
          <a:noFill/>
        </p:spPr>
      </p:pic>
      <p:pic>
        <p:nvPicPr>
          <p:cNvPr id="9222" name="Picture 6" descr="C:\Users\123\Pictures\iCAY61DB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750114"/>
            <a:ext cx="2823408" cy="210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00042"/>
            <a:ext cx="5500726" cy="79690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Отличие БЦЖ от МАНТУ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14488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БЦЖ  — это вакцина (</a:t>
            </a:r>
            <a:r>
              <a:rPr lang="ru-RU" sz="2400" b="1" dirty="0" err="1" smtClean="0"/>
              <a:t>вакцина</a:t>
            </a:r>
            <a:r>
              <a:rPr lang="ru-RU" sz="2400" b="1" dirty="0" smtClean="0"/>
              <a:t> БЦЖ -бацилла </a:t>
            </a:r>
            <a:r>
              <a:rPr lang="ru-RU" sz="2400" b="1" dirty="0" err="1" smtClean="0"/>
              <a:t>Кальмета</a:t>
            </a:r>
            <a:r>
              <a:rPr lang="ru-RU" sz="2400" b="1" dirty="0" smtClean="0"/>
              <a:t> — </a:t>
            </a:r>
            <a:r>
              <a:rPr lang="ru-RU" sz="2400" b="1" dirty="0" err="1" smtClean="0"/>
              <a:t>Герена</a:t>
            </a:r>
            <a:r>
              <a:rPr lang="ru-RU" sz="2400" b="1" dirty="0" smtClean="0"/>
              <a:t>; </a:t>
            </a:r>
            <a:r>
              <a:rPr lang="ru-RU" sz="2400" b="1" dirty="0" err="1" smtClean="0"/>
              <a:t>Bacillus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Calmette-Guerin</a:t>
            </a:r>
            <a:r>
              <a:rPr lang="ru-RU" sz="2400" b="1" dirty="0" smtClean="0"/>
              <a:t>) против туберкулеза, которой прививают  человека, приготовленная из штамма ослабленной живой коровьей туберкулезной бациллы, </a:t>
            </a:r>
            <a:r>
              <a:rPr lang="ru-RU" sz="2400" b="1" dirty="0" err="1" smtClean="0"/>
              <a:t>Mycobacterium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bovis</a:t>
            </a:r>
            <a:r>
              <a:rPr lang="ru-RU" sz="2400" b="1" dirty="0" smtClean="0"/>
              <a:t>, которая утратила вирулентность для человека, будучи специально выращенной в искусственной среде. </a:t>
            </a:r>
          </a:p>
          <a:p>
            <a:r>
              <a:rPr lang="ru-RU" sz="2400" b="1" dirty="0" smtClean="0"/>
              <a:t>Реакция Манту – это проба, выявляющая наличие в организме у человека туберкулезной инфекции.</a:t>
            </a:r>
            <a:endParaRPr lang="ru-RU" sz="2400" b="1" dirty="0"/>
          </a:p>
        </p:txBody>
      </p:sp>
      <p:pic>
        <p:nvPicPr>
          <p:cNvPr id="10245" name="Picture 5" descr="C:\Users\123\Pictures\images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286388"/>
            <a:ext cx="2714612" cy="1571612"/>
          </a:xfrm>
          <a:prstGeom prst="rect">
            <a:avLst/>
          </a:prstGeom>
          <a:noFill/>
        </p:spPr>
      </p:pic>
      <p:pic>
        <p:nvPicPr>
          <p:cNvPr id="10246" name="Picture 6" descr="C:\Users\123\Pictures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86050" cy="1500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14. Факторы способствующие заболеванию ТБ?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4572008"/>
            <a:ext cx="55721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-плохие жилищные условия;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неполноценное питание.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Picture 4" descr="C:\Users\123\Pictures\iCA2RL0Q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3"/>
            <a:ext cx="3429024" cy="2559695"/>
          </a:xfrm>
          <a:prstGeom prst="rect">
            <a:avLst/>
          </a:prstGeom>
          <a:noFill/>
        </p:spPr>
      </p:pic>
      <p:pic>
        <p:nvPicPr>
          <p:cNvPr id="34822" name="Picture 6" descr="C:\Users\123\Pictures\iCAHUWCS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857364"/>
            <a:ext cx="2714612" cy="36400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3857628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Злоупотребление алкоголем и курение; стрессы;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786454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снижение сопротивляемости организма, как следствие перенесенных других болезней;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70008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16. Как уберечься от туберкулёза?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5984" y="1428737"/>
            <a:ext cx="6858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123\Pictures\iCA43AIW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1939193"/>
          </a:xfrm>
          <a:prstGeom prst="rect">
            <a:avLst/>
          </a:prstGeom>
          <a:noFill/>
        </p:spPr>
      </p:pic>
      <p:pic>
        <p:nvPicPr>
          <p:cNvPr id="1027" name="Picture 3" descr="C:\Users\123\Pictures\iCA0ELQW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9132" y="3214686"/>
            <a:ext cx="3790586" cy="2857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143644"/>
            <a:ext cx="8286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ежедневно производить уборку квартиры и мебели влажным способом;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72074"/>
            <a:ext cx="4929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 можно чаще проветривать помещение;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143248"/>
            <a:ext cx="4320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 чистить в комнате одежду и обувь;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571876"/>
            <a:ext cx="35718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всегда мыть руки перед едой;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286256"/>
            <a:ext cx="3295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● соблюдать режим питания;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500702"/>
            <a:ext cx="5292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● не покупать мясо, молоко на стихийных рынках;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357430"/>
            <a:ext cx="50006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● в пищу употреблять только кипяченое молоко;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3929066"/>
            <a:ext cx="4157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● соблюдать режим труда и отдыха;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2786058"/>
            <a:ext cx="4533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● закаливать свой организм;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643446"/>
            <a:ext cx="45005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● чаще бывать на свежем воздухе;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786454"/>
            <a:ext cx="6357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● регулярно проходить флюорографическое обследование;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85984" y="1214422"/>
            <a:ext cx="6858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быть непримиримым к санитарным недостаткам. Не стесняться </a:t>
            </a:r>
          </a:p>
          <a:p>
            <a:r>
              <a:rPr lang="ru-RU" sz="1600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делать замечание невеждам.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928803"/>
            <a:ext cx="8688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● отказаться от вредных привычек, которые снижают сопротивляемость организма;</a:t>
            </a:r>
            <a:br>
              <a:rPr lang="ru-RU" sz="1600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29256" y="2643182"/>
            <a:ext cx="3413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D4D4D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● заниматься физкультурой и спортом;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857232"/>
            <a:ext cx="64294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DejaVu Sans Mono" pitchFamily="49" charset="0"/>
                <a:cs typeface="DejaVu Sans Mono" pitchFamily="49" charset="0"/>
              </a:rPr>
              <a:t>1. Не проводите длительное время в душном переполненном помещении, где вполне могут быть и люди с активной формой туберкулёза. 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DejaVu Sans Mono" pitchFamily="49" charset="0"/>
                <a:cs typeface="DejaVu Sans Mono" pitchFamily="49" charset="0"/>
              </a:rPr>
              <a:t>2. Убедитесь, что больной туберкулёзом прошёл лечение хотя бы в течение двух недель, прежде чем входить с ним в контакт.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DejaVu Sans Mono" pitchFamily="49" charset="0"/>
                <a:cs typeface="DejaVu Sans Mono" pitchFamily="49" charset="0"/>
              </a:rPr>
              <a:t>3. Используйте защитные маски, если вы вынуждены работать в одном помещении с человеком больным туберкулёзом.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DejaVu Sans Mono" pitchFamily="49" charset="0"/>
                <a:cs typeface="DejaVu Sans Mono" pitchFamily="49" charset="0"/>
              </a:rPr>
              <a:t>4. Если вы подозреваете, что кто-то в вашем окружении болен туберкулёзом, убедите его обратиться к врачу и пройти курс лечения.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DejaVu Sans Mono" pitchFamily="49" charset="0"/>
                <a:cs typeface="DejaVu Sans Mono" pitchFamily="49" charset="0"/>
              </a:rPr>
              <a:t>5. Проветривание помещения несколько раз в день одно из важных условий предотвращения распространения туберкулёза.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DejaVu Sans Mono" pitchFamily="49" charset="0"/>
                <a:cs typeface="DejaVu Sans Mono" pitchFamily="49" charset="0"/>
              </a:rPr>
              <a:t>    Здоровый образ жизни и своевременные флюорографические осмотры являются успешными профилактическими мерами в борьбе с такой опасной инфекцией как туберкулёз.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DejaVu Sans Mono" pitchFamily="49" charset="0"/>
              <a:cs typeface="DejaVu Sans Mon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Описание: «Рождение Венеры», деталь, XV век. Флорентийка Симонетта Веспуччи, с которой написана Венера, умерла в возрасте 22 лет от туберкулёза. Видимое на картине резко опущенное левое плечо даёт основания предполагать, что у натурщицы имело место туберкулёзное поражение плечевого пояса."/>
          <p:cNvPicPr>
            <a:picLocks noChangeAspect="1" noChangeArrowheads="1"/>
          </p:cNvPicPr>
          <p:nvPr/>
        </p:nvPicPr>
        <p:blipFill>
          <a:blip r:embed="rId2"/>
          <a:srcRect b="17446"/>
          <a:stretch>
            <a:fillRect/>
          </a:stretch>
        </p:blipFill>
        <p:spPr bwMode="auto">
          <a:xfrm>
            <a:off x="1428728" y="172139"/>
            <a:ext cx="5572164" cy="511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5500702"/>
            <a:ext cx="85725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«Рождение Венеры», деталь, XV век.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Флорентийка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Симонетта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Веспуччи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с которой написана Венера, умерла в возрасте 22 лет от туберкулёза. Видимое на картине резко опущенное левое плечо даёт основания предполагать, что у натурщицы имело место туберкулёзное поражение плечевого пояса.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2" descr="Описание: «Рождение Венеры», деталь, XV век. Флорентийка Симонетта Веспуччи, с которой написана Венера, умерла в возрасте 22 лет от туберкулёза. Видимое на картине резко опущенное левое плечо даёт основания предполагать, что у натурщицы имело место туберкулёзное поражение плечевого пояса."/>
          <p:cNvPicPr>
            <a:picLocks noChangeAspect="1" noChangeArrowheads="1"/>
          </p:cNvPicPr>
          <p:nvPr/>
        </p:nvPicPr>
        <p:blipFill>
          <a:blip r:embed="rId2"/>
          <a:srcRect b="17446"/>
          <a:stretch>
            <a:fillRect/>
          </a:stretch>
        </p:blipFill>
        <p:spPr bwMode="auto">
          <a:xfrm>
            <a:off x="1428728" y="214290"/>
            <a:ext cx="5572164" cy="511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00042"/>
            <a:ext cx="457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Специалисты не устают </a:t>
            </a:r>
            <a:r>
              <a:rPr lang="ru-RU" sz="28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напоминать</a:t>
            </a:r>
            <a:r>
              <a:rPr lang="ru-RU" sz="28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, что туберкулез </a:t>
            </a:r>
            <a:r>
              <a:rPr lang="ru-RU" sz="28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можно </a:t>
            </a:r>
            <a:r>
              <a:rPr lang="ru-RU" sz="28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предупредить и </a:t>
            </a:r>
            <a:r>
              <a:rPr lang="ru-RU" sz="28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успешно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лечить, если относиться к этой </a:t>
            </a:r>
            <a:r>
              <a:rPr lang="ru-RU" sz="28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проблеме </a:t>
            </a:r>
            <a:r>
              <a:rPr lang="ru-RU" sz="28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серьезно, как к реальной </a:t>
            </a:r>
            <a:r>
              <a:rPr lang="ru-RU" sz="28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угрозе </a:t>
            </a:r>
            <a:r>
              <a:rPr lang="ru-RU" sz="28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для отдельно взятых людей, населения в целом и для </a:t>
            </a:r>
            <a:r>
              <a:rPr lang="ru-RU" sz="28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общественного </a:t>
            </a:r>
            <a:r>
              <a:rPr lang="ru-RU" sz="28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здравоохранения</a:t>
            </a:r>
            <a:r>
              <a:rPr lang="ru-RU" sz="28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Борьба с туберкулёзом продолжается!</a:t>
            </a:r>
            <a:endParaRPr lang="ru-RU" sz="54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Социальные плакаты учащихся конференции 2011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\Desktop\конкур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14" y="-142876"/>
            <a:ext cx="9056186" cy="6792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4857760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Васильевы  Антон и Павел 4 б класс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357562"/>
            <a:ext cx="84296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Всемирный День борьбы с туберкулёзом был учрежден для того, чтобы напомнить обществу о проблеме  и призвать население беречь собственное здоровье.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23\Desktop\для конкурса\ananyevmarkkyr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93455" cy="6500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1968" y="285728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Ананьев Марк 9 б класс</a:t>
            </a:r>
            <a:endParaRPr lang="ru-RU" sz="32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23\Desktop\для конкурса\КурениеСашаЖ9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14712" y="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Жирков Александр 9б </a:t>
            </a:r>
            <a:r>
              <a:rPr lang="ru-RU" sz="2800" b="1" dirty="0" err="1" smtClean="0">
                <a:solidFill>
                  <a:schemeClr val="bg1"/>
                </a:solidFill>
              </a:rPr>
              <a:t>кл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23\Desktop\для конкурса\КурениеАфанасьев9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929718" cy="66065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Афанасьев Тимур 9 б </a:t>
            </a:r>
            <a:r>
              <a:rPr lang="ru-RU" sz="2800" b="1" dirty="0" err="1" smtClean="0">
                <a:solidFill>
                  <a:schemeClr val="bg1"/>
                </a:solidFill>
              </a:rPr>
              <a:t>кл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23\Desktop\для конкурса\OlegEvseevkure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455" cy="65008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142852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Евсеев Олег 9 б класс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23\Desktop\spauivankure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9008795" cy="6572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bg1"/>
                </a:solidFill>
              </a:rPr>
              <a:t>Спау</a:t>
            </a:r>
            <a:r>
              <a:rPr lang="ru-RU" sz="4000" b="1" dirty="0" smtClean="0">
                <a:solidFill>
                  <a:schemeClr val="bg1"/>
                </a:solidFill>
              </a:rPr>
              <a:t> Иван 9 б класс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23\Desktop\винокур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7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076" y="6334780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Винокурова</a:t>
            </a:r>
            <a:r>
              <a:rPr lang="ru-RU" sz="2800" b="1" dirty="0" smtClean="0"/>
              <a:t> Юлия 9 б класс</a:t>
            </a:r>
            <a:endParaRPr lang="ru-RU" sz="28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23\Desktop\protasovandreykure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232" cy="6572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Протасов  Андрей 9б </a:t>
            </a:r>
            <a:r>
              <a:rPr lang="ru-RU" sz="3600" b="1" dirty="0" err="1" smtClean="0">
                <a:solidFill>
                  <a:schemeClr val="bg1"/>
                </a:solidFill>
              </a:rPr>
              <a:t>кл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123\Desktop\protasovandreykur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232" cy="6572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28926" y="214290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Протасов Андрей 9 б класс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4643446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290"/>
            <a:ext cx="871543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2005 г</a:t>
            </a:r>
            <a:r>
              <a:rPr lang="ru-RU" sz="2400" dirty="0" smtClean="0"/>
              <a:t>. девиз Всемирного дня борьбы с туберкулезом в России</a:t>
            </a:r>
          </a:p>
          <a:p>
            <a:r>
              <a:rPr lang="ru-RU" sz="2400" dirty="0" smtClean="0"/>
              <a:t> - </a:t>
            </a:r>
            <a:r>
              <a:rPr lang="ru-RU" sz="2400" b="1" dirty="0" smtClean="0">
                <a:solidFill>
                  <a:schemeClr val="tx2"/>
                </a:solidFill>
                <a:latin typeface="Segoe Print" pitchFamily="2" charset="0"/>
              </a:rPr>
              <a:t>"Будущее без туберкулеза зависит от тебя!" </a:t>
            </a:r>
            <a:r>
              <a:rPr lang="ru-RU" sz="2400" dirty="0" smtClean="0"/>
              <a:t>–</a:t>
            </a:r>
          </a:p>
          <a:p>
            <a:r>
              <a:rPr lang="ru-RU" sz="2000" dirty="0" smtClean="0"/>
              <a:t> </a:t>
            </a:r>
            <a:r>
              <a:rPr lang="ru-RU" sz="2400" dirty="0" smtClean="0"/>
              <a:t>призывает к объединению усилий как государственных, медицинских и гражданских институтов в борьбе с этим заболеванием, так и всего населения России.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pPr lvl="0"/>
            <a:r>
              <a:rPr lang="ru-RU" sz="2400" b="1" dirty="0" smtClean="0">
                <a:solidFill>
                  <a:schemeClr val="tx2"/>
                </a:solidFill>
              </a:rPr>
              <a:t> 2006 г</a:t>
            </a:r>
            <a:r>
              <a:rPr lang="ru-RU" sz="2400" dirty="0" smtClean="0"/>
              <a:t>. девиз  - ода -</a:t>
            </a:r>
          </a:p>
          <a:p>
            <a:pPr lvl="0"/>
            <a:r>
              <a:rPr lang="ru-RU" sz="2400" b="1" dirty="0" smtClean="0">
                <a:solidFill>
                  <a:schemeClr val="tx2"/>
                </a:solidFill>
                <a:latin typeface="Segoe Print" pitchFamily="2" charset="0"/>
              </a:rPr>
              <a:t>"Действуй во имя жизни – освободи мир от туберкулеза! </a:t>
            </a:r>
            <a:endParaRPr lang="ru-RU" sz="1000" b="1" dirty="0" smtClean="0">
              <a:solidFill>
                <a:schemeClr val="tx2"/>
              </a:solidFill>
              <a:latin typeface="Segoe Print" pitchFamily="2" charset="0"/>
            </a:endParaRPr>
          </a:p>
          <a:p>
            <a:pPr lvl="0"/>
            <a:endParaRPr lang="ru-RU" sz="1000" b="1" dirty="0" smtClean="0">
              <a:solidFill>
                <a:schemeClr val="tx2"/>
              </a:solidFill>
              <a:latin typeface="Segoe Print" pitchFamily="2" charset="0"/>
            </a:endParaRPr>
          </a:p>
          <a:p>
            <a:pPr lvl="0"/>
            <a:r>
              <a:rPr lang="ru-RU" sz="2400" b="1" dirty="0" smtClean="0">
                <a:solidFill>
                  <a:schemeClr val="tx2"/>
                </a:solidFill>
              </a:rPr>
              <a:t>2007 </a:t>
            </a:r>
            <a:r>
              <a:rPr lang="ru-RU" sz="2400" dirty="0" smtClean="0">
                <a:solidFill>
                  <a:schemeClr val="tx2"/>
                </a:solidFill>
              </a:rPr>
              <a:t>г. </a:t>
            </a:r>
            <a:r>
              <a:rPr lang="ru-RU" sz="2400" dirty="0" smtClean="0"/>
              <a:t>тема Всемирного дня борьбы с туберкулезом</a:t>
            </a:r>
            <a:endParaRPr lang="ru-RU" sz="2400" b="1" dirty="0" smtClean="0"/>
          </a:p>
          <a:p>
            <a:pPr lvl="0"/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tx2"/>
                </a:solidFill>
                <a:latin typeface="Segoe Print" pitchFamily="2" charset="0"/>
              </a:rPr>
              <a:t>«Туберкулез где-либо — туберкулез везде»</a:t>
            </a:r>
            <a:r>
              <a:rPr lang="ru-RU" sz="2400" dirty="0" smtClean="0"/>
              <a:t> </a:t>
            </a:r>
          </a:p>
          <a:p>
            <a:pPr lvl="0"/>
            <a:r>
              <a:rPr lang="ru-RU" sz="2400" dirty="0" smtClean="0"/>
              <a:t>— это лозунг, призывающий к скоординированным глобальным действиям на важнейшем этапе нашей борьбы с этим заболеванием. </a:t>
            </a:r>
            <a:endParaRPr lang="ru-RU" sz="1000" dirty="0" smtClean="0"/>
          </a:p>
          <a:p>
            <a:pPr lvl="0"/>
            <a:endParaRPr lang="ru-RU" sz="1000" b="1" dirty="0" smtClean="0">
              <a:solidFill>
                <a:schemeClr val="tx2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tx2"/>
                </a:solidFill>
              </a:rPr>
              <a:t>Девиз 2008 года,</a:t>
            </a:r>
          </a:p>
          <a:p>
            <a:pPr lvl="0"/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Segoe Print" pitchFamily="2" charset="0"/>
              </a:rPr>
              <a:t>«Я борюсь с туберкулезом!»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50115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</a:rPr>
              <a:t>2009 г.</a:t>
            </a:r>
            <a:r>
              <a:rPr lang="ru-RU" sz="2400" b="1" dirty="0" smtClean="0"/>
              <a:t> Всемирный день борьбы с туберкулезом под лозунгом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tx2"/>
                </a:solidFill>
                <a:latin typeface="Segoe Print" pitchFamily="2" charset="0"/>
                <a:cs typeface="FrankRuehl" pitchFamily="34" charset="-79"/>
              </a:rPr>
              <a:t>«Остановить туберкулез!».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Segoe Print" pitchFamily="2" charset="0"/>
              <a:cs typeface="FrankRuehl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</a:rPr>
              <a:t>2010 г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  <a:r>
              <a:rPr lang="ru-RU" sz="2400" b="1" dirty="0" smtClean="0"/>
              <a:t> по рекомендации Всемирной организации здравоохранения (ВОЗ) проходил под лозунгом: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Segoe Print" pitchFamily="2" charset="0"/>
                <a:cs typeface="FrankRuehl" pitchFamily="34" charset="-79"/>
              </a:rPr>
              <a:t>«Туберкулез- поиск новых путей к решению проблемы».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Segoe Print" pitchFamily="2" charset="0"/>
              <a:cs typeface="FrankRuehl" pitchFamily="34" charset="-79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</a:rPr>
              <a:t>2011г 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  <a:cs typeface="FrankRuehl" pitchFamily="34" charset="-79"/>
              </a:rPr>
              <a:t> </a:t>
            </a:r>
            <a:r>
              <a:rPr lang="ru-RU" sz="2400" b="1" dirty="0" smtClean="0"/>
              <a:t>лозунг</a:t>
            </a:r>
            <a:r>
              <a:rPr lang="en-US" sz="2400" b="1" dirty="0" smtClean="0"/>
              <a:t> </a:t>
            </a:r>
            <a:r>
              <a:rPr lang="ru-RU" sz="2400" b="1" dirty="0" smtClean="0"/>
              <a:t>этого</a:t>
            </a:r>
            <a:r>
              <a:rPr lang="en-US" sz="2400" b="1" dirty="0" smtClean="0"/>
              <a:t> </a:t>
            </a:r>
            <a:r>
              <a:rPr lang="ru-RU" sz="2400" b="1" dirty="0" smtClean="0"/>
              <a:t>года –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Segoe Print" pitchFamily="2" charset="0"/>
                <a:cs typeface="FrankRuehl" pitchFamily="34" charset="-79"/>
              </a:rPr>
              <a:t>“Борьба</a:t>
            </a:r>
            <a:r>
              <a:rPr lang="en-US" sz="2400" b="1" dirty="0" smtClean="0">
                <a:solidFill>
                  <a:schemeClr val="tx2"/>
                </a:solidFill>
                <a:latin typeface="Segoe Print" pitchFamily="2" charset="0"/>
                <a:cs typeface="FrankRuehl" pitchFamily="34" charset="-79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Segoe Print" pitchFamily="2" charset="0"/>
                <a:cs typeface="FrankRuehl" pitchFamily="34" charset="-79"/>
              </a:rPr>
              <a:t>с</a:t>
            </a:r>
            <a:r>
              <a:rPr lang="en-US" sz="2400" b="1" dirty="0" smtClean="0">
                <a:solidFill>
                  <a:schemeClr val="tx2"/>
                </a:solidFill>
                <a:latin typeface="Segoe Print" pitchFamily="2" charset="0"/>
                <a:cs typeface="FrankRuehl" pitchFamily="34" charset="-79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Segoe Print" pitchFamily="2" charset="0"/>
                <a:cs typeface="FrankRuehl" pitchFamily="34" charset="-79"/>
              </a:rPr>
              <a:t>туберкулезом продолжается»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  <a:cs typeface="FrankRuehl" pitchFamily="34" charset="-79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ставит перед нами задачу совершенно по новому взглянуть на борьбу с туберкулезом: сделать так, чтобы каждый шаг вел к ликвидации туберкулеза.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Segoe Print" pitchFamily="2" charset="0"/>
              <a:cs typeface="FrankRuehl" pitchFamily="34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21495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Поверьте, бороться надо каждому и каждый день. Нельзя пройти по жизни, опираясь на палочку </a:t>
            </a:r>
            <a:r>
              <a:rPr lang="ru-RU" sz="2400" b="1" i="1" u="sng" dirty="0" err="1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Коха.\</a:t>
            </a:r>
            <a:endParaRPr lang="ru-RU" sz="2400" b="1" i="1" u="sng" dirty="0" smtClean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2400" b="1" i="1" dirty="0" smtClean="0">
                <a:cs typeface="Gisha" pitchFamily="34" charset="-79"/>
              </a:rPr>
              <a:t> </a:t>
            </a:r>
            <a:r>
              <a:rPr lang="ru-RU" sz="2000" b="1" i="1" dirty="0" smtClean="0">
                <a:cs typeface="Gisha" pitchFamily="34" charset="-79"/>
              </a:rPr>
              <a:t>Геннадий ОНИЩЕНКО</a:t>
            </a:r>
            <a:endParaRPr lang="ru-RU" sz="2000" b="1" i="1" dirty="0"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2. Назовите символ борьбы с туберкулёзом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786190"/>
            <a:ext cx="3286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ромашка</a:t>
            </a:r>
          </a:p>
        </p:txBody>
      </p:sp>
      <p:pic>
        <p:nvPicPr>
          <p:cNvPr id="1026" name="Picture 2" descr="C:\Users\123\Pictures\5511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877003"/>
            <a:ext cx="4929190" cy="5820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3. Где родилась идея Дня белого цветка?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95021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Идея Дня Белого цветка родилась в Швейцарии. Около 1900 года в Женеве на улице впервые появились молодые люди и девушки со щитами, усыпанными цветами белой ромашки. Они продавали жетоны, и в кружки для пожертвований каждый опускал посильную, иногда даже очень крупную сумму. Продажа белого цветка как эмблемы борьбы с туберкулёзом приносила противотуберкулёзным организациям доход. </a:t>
            </a:r>
            <a:br>
              <a:rPr lang="ru-RU" sz="2400" b="1" dirty="0" smtClean="0"/>
            </a:br>
            <a:r>
              <a:rPr lang="ru-RU" sz="2400" b="1" dirty="0" smtClean="0"/>
              <a:t>    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928670"/>
            <a:ext cx="457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России День белого цветка впервые прошёл 20 апреля 1911 года. Тогда ещё, конечно, не был установлен День борьбы с туберкулезом, акция было просто приурочена к годовщине открытия Коха. Ромашка недолго оказывала помощь больным - с 1917 года акция не проводилась, но в наши дни она возрождена. И теперь во многих регионах нашей страны в марте-апреле на улицах можно увидеть людей продающих белые ромашки - настоящие и искусственные, а в продажу поступают товары, отмеченные этим милым цветком. Собранные в ходе акции деньги идут на закупку лекарств для больных туберкулезом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1462</Words>
  <Application>Microsoft Office PowerPoint</Application>
  <PresentationFormat>Экран (4:3)</PresentationFormat>
  <Paragraphs>161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1. В какой день и с какого года отмечается Всемирный день борьбы с туберкулёзом?</vt:lpstr>
      <vt:lpstr>Слайд 4</vt:lpstr>
      <vt:lpstr>Слайд 5</vt:lpstr>
      <vt:lpstr>Слайд 6</vt:lpstr>
      <vt:lpstr>Слайд 7</vt:lpstr>
      <vt:lpstr>3. Где родилась идея Дня белого цветка?</vt:lpstr>
      <vt:lpstr>Слайд 9</vt:lpstr>
      <vt:lpstr>Слайд 10</vt:lpstr>
      <vt:lpstr>Слайд 11</vt:lpstr>
      <vt:lpstr>Слайд 12</vt:lpstr>
      <vt:lpstr>Слайд 13</vt:lpstr>
      <vt:lpstr>Что нужно знать о ТБ</vt:lpstr>
      <vt:lpstr>4. Что означает слово туберкулез?</vt:lpstr>
      <vt:lpstr>5. Как называется врач лечащий ТБ?</vt:lpstr>
      <vt:lpstr>6. Кто  болеет ТБ? Только люди? </vt:lpstr>
      <vt:lpstr>7. Какие органы чаще всего поражаются при ТБ?</vt:lpstr>
      <vt:lpstr>8. Какие симптомы заболевания туберкулёзом  вы знаете?  </vt:lpstr>
      <vt:lpstr>9. Старинное название болезни и почему так называется?</vt:lpstr>
      <vt:lpstr>10. Назовите пути заражения туберкулёзом?</vt:lpstr>
      <vt:lpstr>11. Кто чаще всего заболевает туберкулёзом?</vt:lpstr>
      <vt:lpstr>12. Кто открыл возбудителя туберкулеза?  В каком году? Какой награды удостоен за это открытие ? </vt:lpstr>
      <vt:lpstr>Из истории</vt:lpstr>
      <vt:lpstr>Излечим туберкулёз? </vt:lpstr>
      <vt:lpstr>13. Что такое проба Манту?  </vt:lpstr>
      <vt:lpstr>Слайд 27</vt:lpstr>
      <vt:lpstr>Слайд 28</vt:lpstr>
      <vt:lpstr>14. Какой может быть реакция Манту?</vt:lpstr>
      <vt:lpstr>15.  Как называется прививка от ТБ</vt:lpstr>
      <vt:lpstr>13. Назовите календарь введения БЦЖ</vt:lpstr>
      <vt:lpstr>Отличие БЦЖ от МАНТУ</vt:lpstr>
      <vt:lpstr>14. Факторы способствующие заболеванию ТБ?</vt:lpstr>
      <vt:lpstr>16. Как уберечься от туберкулёза?</vt:lpstr>
      <vt:lpstr>Слайд 35</vt:lpstr>
      <vt:lpstr>Слайд 36</vt:lpstr>
      <vt:lpstr>Слайд 37</vt:lpstr>
      <vt:lpstr>Борьба с туберкулёзом продолжается!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Старинное название болезни и почему так называется?</dc:title>
  <dc:creator>123</dc:creator>
  <cp:lastModifiedBy>123</cp:lastModifiedBy>
  <cp:revision>190</cp:revision>
  <dcterms:created xsi:type="dcterms:W3CDTF">2011-03-06T01:49:13Z</dcterms:created>
  <dcterms:modified xsi:type="dcterms:W3CDTF">2011-03-25T00:30:52Z</dcterms:modified>
</cp:coreProperties>
</file>